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317" r:id="rId3"/>
    <p:sldId id="318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78" r:id="rId14"/>
    <p:sldId id="328" r:id="rId15"/>
    <p:sldId id="329" r:id="rId16"/>
    <p:sldId id="333" r:id="rId17"/>
    <p:sldId id="334" r:id="rId18"/>
    <p:sldId id="335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67" r:id="rId49"/>
    <p:sldId id="368" r:id="rId50"/>
    <p:sldId id="369" r:id="rId51"/>
    <p:sldId id="370" r:id="rId52"/>
    <p:sldId id="372" r:id="rId53"/>
    <p:sldId id="373" r:id="rId54"/>
    <p:sldId id="374" r:id="rId55"/>
    <p:sldId id="376" r:id="rId56"/>
    <p:sldId id="377" r:id="rId57"/>
  </p:sldIdLst>
  <p:sldSz cx="9144000" cy="5143500" type="screen16x9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CC00"/>
    <a:srgbClr val="FF9900"/>
    <a:srgbClr val="34FB2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0" autoAdjust="0"/>
    <p:restoredTop sz="94660"/>
  </p:normalViewPr>
  <p:slideViewPr>
    <p:cSldViewPr showGuides="1">
      <p:cViewPr>
        <p:scale>
          <a:sx n="125" d="100"/>
          <a:sy n="125" d="100"/>
        </p:scale>
        <p:origin x="-1128" y="-3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B10C70A-90C4-4B30-8294-E083B9E7FB6C}" type="datetimeFigureOut">
              <a:rPr lang="en-US" smtClean="0"/>
              <a:pPr/>
              <a:t>11/2/2015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365646C-6FB4-4FB8-8F0A-71BF30A30C32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0D4A38A-B85C-42A6-9672-5E0CB3A8797B}" type="datetimeFigureOut">
              <a:rPr lang="en-US" smtClean="0"/>
              <a:pPr/>
              <a:t>11/2/2015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E2637D0-5057-417C-9C35-719152D94967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AF50AFD-407F-431C-B83A-8B6E54001B7A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3E4D55C-A63F-4A92-9BB1-A955881C7DAD}" type="slidenum">
              <a:rPr lang="en-US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6625A06-AD75-4D18-8B45-26BF027640BC}" type="slidenum">
              <a:rPr lang="en-US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F082AB4-7531-4FFC-91C1-CD4AB3C89FFA}" type="slidenum">
              <a:rPr lang="en-US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9C216E4-E702-41F1-A29F-37ED77286CB4}" type="slidenum">
              <a:rPr lang="en-US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69D3CB9-1EE8-42BD-A0D1-2A7C5126944F}" type="slidenum">
              <a:rPr lang="en-US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F721020-94C3-40F7-8890-1129B15073E0}" type="slidenum">
              <a:rPr lang="en-US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962103-4F3C-41A3-8B36-75C06E42415E}" type="slidenum">
              <a:rPr lang="en-US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AB80779-C3A4-4AC0-B06E-63EDEE290541}" type="slidenum">
              <a:rPr lang="en-US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7B9E22E-EB17-4BE3-9F2D-38552D4ECFCC}" type="slidenum">
              <a:rPr lang="en-US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04AC6B5-80DA-423B-BC5D-BD8014846430}" type="slidenum">
              <a:rPr lang="en-US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#4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118C3-232F-4F89-A90D-A3466A2CE1A5}" type="slidenum">
              <a:rPr lang="en-US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70237DB-7975-4C9B-92AA-F9F2DC2718E8}" type="slidenum">
              <a:rPr lang="en-US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FF70681-F6D7-4DE8-9147-B9A01E1D764C}" type="slidenum">
              <a:rPr lang="en-US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DB60BE9-960B-4D35-8D93-595376E7B071}" type="slidenum">
              <a:rPr lang="en-US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56BE4B-92A0-43C9-8AB7-F6AAC635A163}" type="slidenum">
              <a:rPr lang="en-US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46007F1-888D-4977-8407-A7380055703B}" type="slidenum">
              <a:rPr lang="en-US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CDBBD63-D72F-40CB-B913-FF6CE6159B43}" type="slidenum">
              <a:rPr lang="en-US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006689E-1B66-4C71-A804-178B37D7F7EF}" type="slidenum">
              <a:rPr lang="en-US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8B8E475-4B7F-428F-8F2C-86BDF36C47DB}" type="slidenum">
              <a:rPr lang="en-US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839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FFD78A2-B1F8-4A84-821C-26904468AAE3}" type="slidenum">
              <a:rPr lang="en-US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860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ADB3F36-1616-4683-BD73-6BD43AF5CDCB}" type="slidenum">
              <a:rPr lang="en-US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9BD9194-D443-4A83-B073-D0A5E1B47013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880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18D6C56-3182-49E1-9398-46EF4BC532F8}" type="slidenum">
              <a:rPr lang="en-US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#3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40FE2-1B02-4321-BC20-857C828AC0D3}" type="slidenum">
              <a:rPr lang="en-US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#3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5A64B-8D08-4A17-A1B7-924CABF8E221}" type="slidenum">
              <a:rPr lang="en-US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E66686-35D8-4E68-B105-EB62AA6B5EFE}" type="slidenum">
              <a:rPr lang="en-US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983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DD58250-1835-4683-AB0C-C65867242290}" type="slidenum">
              <a:rPr lang="en-US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003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9B1A244-891A-48CA-BD6D-80D062A75E5D}" type="slidenum">
              <a:rPr lang="en-US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024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2D8F632-0903-4E58-8455-51608EE72C13}" type="slidenum">
              <a:rPr lang="en-US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044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62C6C85-990E-4006-88CD-BB10E49A2C91}" type="slidenum">
              <a:rPr lang="en-US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085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A219E36-9E4E-43F9-BE6C-C86AFAD6F122}" type="slidenum">
              <a:rPr lang="en-US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3926F-F9FA-4E69-AF40-34F7D43098E3}" type="slidenum">
              <a:rPr lang="en-US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19B3AA1-C990-4798-B8AD-D9FBFA778BFD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87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26E27-504C-4073-B393-BEDFFC36707A}" type="slidenum">
              <a:rPr lang="en-US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D33C65C-D5A3-416E-A246-53B754AB1C23}" type="slidenum">
              <a:rPr lang="en-US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7BC2A9D-2156-442D-AE9F-8E91C6E0F866}" type="slidenum">
              <a:rPr lang="en-US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D2A54D8-31F1-4E12-8A4E-EC0725B3BB54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E0DABBB-846D-4A9E-82E9-4818F198FD0E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E0DABBB-846D-4A9E-82E9-4818F198FD0E}" type="slidenum">
              <a:rPr lang="en-US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1815666"/>
            <a:ext cx="9144001" cy="332783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976" y="3961208"/>
            <a:ext cx="7772400" cy="1102519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76" y="3964791"/>
            <a:ext cx="7786742" cy="746516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1815666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0" name="Picture 9" descr="test_logo_i50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42844" y="1500180"/>
            <a:ext cx="1289050" cy="2381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09757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606892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710169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33404"/>
            <a:ext cx="2057400" cy="422790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33404"/>
            <a:ext cx="6019800" cy="422790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085459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85900"/>
            <a:ext cx="4038600" cy="2914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4038600" cy="2914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4E852F-A5DE-4F6D-AB18-1A7501537FB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571500"/>
            <a:ext cx="8229600" cy="3829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AABB8F-F311-4D46-BDE2-7E440665529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845389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75031"/>
            <a:ext cx="9144000" cy="4768469"/>
          </a:xfrm>
        </p:spPr>
        <p:txBody>
          <a:bodyPr/>
          <a:lstStyle>
            <a:lvl1pPr>
              <a:defRPr b="1" baseline="0"/>
            </a:lvl1pPr>
          </a:lstStyle>
          <a:p>
            <a:r>
              <a:rPr lang="en-US" dirty="0" smtClean="0"/>
              <a:t>Any Questions?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9144001" cy="3750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pic>
        <p:nvPicPr>
          <p:cNvPr id="7" name="Picture 6" descr="soldier_buffer_bw250.png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143636" y="-149128"/>
            <a:ext cx="2841656" cy="509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6992959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6992959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2954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59557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3431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889006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721631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325054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25056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196593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64112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2145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67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entury Gothic" pitchFamily="34" charset="0"/>
              </a:defRPr>
            </a:lvl1pPr>
          </a:lstStyle>
          <a:p>
            <a:fld id="{20273AD4-B79B-4AEC-A7AB-9CD19EAEA649}" type="datetimeFigureOut">
              <a:rPr lang="en-GB" smtClean="0"/>
              <a:pPr/>
              <a:t>02/11/2015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entury Gothic" pitchFamily="34" charset="0"/>
              </a:defRPr>
            </a:lvl1pPr>
          </a:lstStyle>
          <a:p>
            <a:fld id="{355F7976-4FA2-4A6C-896D-A5D385FA752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16" cstate="print"/>
          <a:srcRect t="2951" b="79342"/>
          <a:stretch>
            <a:fillRect/>
          </a:stretch>
        </p:blipFill>
        <p:spPr bwMode="auto">
          <a:xfrm>
            <a:off x="-1" y="0"/>
            <a:ext cx="9144001" cy="375032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8" name="Picture 7" descr="test_logo_i50.gif"/>
          <p:cNvPicPr>
            <a:picLocks noChangeAspect="1"/>
          </p:cNvPicPr>
          <p:nvPr userDrawn="1"/>
        </p:nvPicPr>
        <p:blipFill>
          <a:blip r:embed="rId17" cstate="print"/>
          <a:stretch>
            <a:fillRect/>
          </a:stretch>
        </p:blipFill>
        <p:spPr>
          <a:xfrm>
            <a:off x="129986" y="107139"/>
            <a:ext cx="870115" cy="1607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4809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Century Gothic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Century Gothic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Century Gothic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Century Gothic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Century Gothic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Century Gothic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56.png"/><Relationship Id="rId5" Type="http://schemas.openxmlformats.org/officeDocument/2006/relationships/image" Target="../media/image7.png"/><Relationship Id="rId10" Type="http://schemas.openxmlformats.org/officeDocument/2006/relationships/image" Target="../media/image55.png"/><Relationship Id="rId4" Type="http://schemas.openxmlformats.org/officeDocument/2006/relationships/image" Target="../media/image6.png"/><Relationship Id="rId9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Picture Techniques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marR="0" eaLnBrk="1" hangingPunct="1"/>
            <a:r>
              <a:rPr lang="en-US" dirty="0" smtClean="0"/>
              <a:t>COMP120: Creative Computing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57250"/>
          </a:xfrm>
        </p:spPr>
        <p:txBody>
          <a:bodyPr/>
          <a:lstStyle/>
          <a:p>
            <a:pPr eaLnBrk="1" hangingPunct="1"/>
            <a:r>
              <a:rPr lang="en-US" smtClean="0"/>
              <a:t>Working on Katie</a:t>
            </a:r>
            <a:r>
              <a:rPr lang="fr-FR" altLang="ja-JP" smtClean="0"/>
              <a:t>'</a:t>
            </a:r>
            <a:r>
              <a:rPr lang="en-US" altLang="ja-JP" smtClean="0"/>
              <a:t>s Hair</a:t>
            </a:r>
            <a:endParaRPr lang="en-US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152400" y="1485900"/>
            <a:ext cx="5867400" cy="34290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85000"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err="1">
                <a:solidFill>
                  <a:schemeClr val="tx1"/>
                </a:solidFill>
                <a:ea typeface="+mn-ea"/>
                <a:cs typeface="+mn-cs"/>
              </a:rPr>
              <a:t>def</a:t>
            </a: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ea"/>
                <a:cs typeface="+mn-cs"/>
              </a:rPr>
              <a:t>turnRed</a:t>
            </a: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():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  brown = </a:t>
            </a:r>
            <a:r>
              <a:rPr lang="en-US" sz="1800" dirty="0" err="1">
                <a:solidFill>
                  <a:schemeClr val="tx1"/>
                </a:solidFill>
                <a:ea typeface="+mn-ea"/>
                <a:cs typeface="+mn-cs"/>
              </a:rPr>
              <a:t>makeColor</a:t>
            </a: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(42,25,15)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  file="/Users/</a:t>
            </a:r>
            <a:r>
              <a:rPr lang="en-US" sz="1800" dirty="0" err="1">
                <a:solidFill>
                  <a:schemeClr val="tx1"/>
                </a:solidFill>
                <a:ea typeface="+mn-ea"/>
                <a:cs typeface="+mn-cs"/>
              </a:rPr>
              <a:t>guzdial</a:t>
            </a: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/Desktop/</a:t>
            </a:r>
            <a:r>
              <a:rPr lang="en-US" sz="1800" dirty="0" err="1">
                <a:solidFill>
                  <a:schemeClr val="tx1"/>
                </a:solidFill>
                <a:ea typeface="+mn-ea"/>
                <a:cs typeface="+mn-cs"/>
              </a:rPr>
              <a:t>mediasources</a:t>
            </a: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/</a:t>
            </a:r>
            <a:r>
              <a:rPr lang="en-US" sz="1800" dirty="0" err="1">
                <a:solidFill>
                  <a:schemeClr val="tx1"/>
                </a:solidFill>
                <a:ea typeface="+mn-ea"/>
                <a:cs typeface="+mn-cs"/>
              </a:rPr>
              <a:t>katieFancy.jpg</a:t>
            </a: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"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  picture=</a:t>
            </a:r>
            <a:r>
              <a:rPr lang="en-US" sz="1800" dirty="0" err="1">
                <a:solidFill>
                  <a:schemeClr val="tx1"/>
                </a:solidFill>
                <a:ea typeface="+mn-ea"/>
                <a:cs typeface="+mn-cs"/>
              </a:rPr>
              <a:t>makePicture</a:t>
            </a: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(file)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  for </a:t>
            </a:r>
            <a:r>
              <a:rPr lang="en-US" sz="1800" dirty="0" err="1">
                <a:solidFill>
                  <a:schemeClr val="tx1"/>
                </a:solidFill>
                <a:ea typeface="+mn-ea"/>
                <a:cs typeface="+mn-cs"/>
              </a:rPr>
              <a:t>px</a:t>
            </a: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 in </a:t>
            </a:r>
            <a:r>
              <a:rPr lang="en-US" sz="1800" dirty="0" err="1">
                <a:solidFill>
                  <a:schemeClr val="tx1"/>
                </a:solidFill>
                <a:ea typeface="+mn-ea"/>
                <a:cs typeface="+mn-cs"/>
              </a:rPr>
              <a:t>getPixels</a:t>
            </a: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(picture):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    color = </a:t>
            </a:r>
            <a:r>
              <a:rPr lang="en-US" sz="1800" dirty="0" err="1">
                <a:solidFill>
                  <a:schemeClr val="tx1"/>
                </a:solidFill>
                <a:ea typeface="+mn-ea"/>
                <a:cs typeface="+mn-cs"/>
              </a:rPr>
              <a:t>getColor</a:t>
            </a: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1800" dirty="0" err="1">
                <a:solidFill>
                  <a:schemeClr val="tx1"/>
                </a:solidFill>
                <a:ea typeface="+mn-ea"/>
                <a:cs typeface="+mn-cs"/>
              </a:rPr>
              <a:t>px</a:t>
            </a: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    if distance(</a:t>
            </a:r>
            <a:r>
              <a:rPr lang="en-US" sz="1800" dirty="0" err="1">
                <a:solidFill>
                  <a:schemeClr val="tx1"/>
                </a:solidFill>
                <a:ea typeface="+mn-ea"/>
                <a:cs typeface="+mn-cs"/>
              </a:rPr>
              <a:t>color,brown</a:t>
            </a: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)&lt;50.0: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      r=</a:t>
            </a:r>
            <a:r>
              <a:rPr lang="en-US" sz="1800" dirty="0" err="1">
                <a:solidFill>
                  <a:schemeClr val="tx1"/>
                </a:solidFill>
                <a:ea typeface="+mn-ea"/>
                <a:cs typeface="+mn-cs"/>
              </a:rPr>
              <a:t>getRed</a:t>
            </a: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1800" dirty="0" err="1">
                <a:solidFill>
                  <a:schemeClr val="tx1"/>
                </a:solidFill>
                <a:ea typeface="+mn-ea"/>
                <a:cs typeface="+mn-cs"/>
              </a:rPr>
              <a:t>px</a:t>
            </a: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)*2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      b=</a:t>
            </a:r>
            <a:r>
              <a:rPr lang="en-US" sz="1800" dirty="0" err="1">
                <a:solidFill>
                  <a:schemeClr val="tx1"/>
                </a:solidFill>
                <a:ea typeface="+mn-ea"/>
                <a:cs typeface="+mn-cs"/>
              </a:rPr>
              <a:t>getBlue</a:t>
            </a: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1800" dirty="0" err="1">
                <a:solidFill>
                  <a:schemeClr val="tx1"/>
                </a:solidFill>
                <a:ea typeface="+mn-ea"/>
                <a:cs typeface="+mn-cs"/>
              </a:rPr>
              <a:t>px</a:t>
            </a: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      g=</a:t>
            </a:r>
            <a:r>
              <a:rPr lang="en-US" sz="1800" dirty="0" err="1">
                <a:solidFill>
                  <a:schemeClr val="tx1"/>
                </a:solidFill>
                <a:ea typeface="+mn-ea"/>
                <a:cs typeface="+mn-cs"/>
              </a:rPr>
              <a:t>getGreen</a:t>
            </a: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1800" dirty="0" err="1">
                <a:solidFill>
                  <a:schemeClr val="tx1"/>
                </a:solidFill>
                <a:ea typeface="+mn-ea"/>
                <a:cs typeface="+mn-cs"/>
              </a:rPr>
              <a:t>px</a:t>
            </a: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1800" dirty="0" err="1">
                <a:solidFill>
                  <a:schemeClr val="tx1"/>
                </a:solidFill>
                <a:ea typeface="+mn-ea"/>
                <a:cs typeface="+mn-cs"/>
              </a:rPr>
              <a:t>setColor</a:t>
            </a: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1800" dirty="0" err="1">
                <a:solidFill>
                  <a:schemeClr val="tx1"/>
                </a:solidFill>
                <a:ea typeface="+mn-ea"/>
                <a:cs typeface="+mn-cs"/>
              </a:rPr>
              <a:t>px,makeColor</a:t>
            </a: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1800" dirty="0" err="1">
                <a:solidFill>
                  <a:schemeClr val="tx1"/>
                </a:solidFill>
                <a:ea typeface="+mn-ea"/>
                <a:cs typeface="+mn-cs"/>
              </a:rPr>
              <a:t>r,g,b</a:t>
            </a: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))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  show(picture)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  return picture</a:t>
            </a:r>
            <a:endParaRPr lang="en-US" sz="1800" dirty="0" smtClean="0">
              <a:solidFill>
                <a:schemeClr val="tx1"/>
              </a:solidFill>
              <a:ea typeface="+mn-ea"/>
              <a:cs typeface="+mn-cs"/>
            </a:endParaRP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1203598"/>
            <a:ext cx="3983037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TextBox 4"/>
          <p:cNvSpPr txBox="1">
            <a:spLocks noChangeArrowheads="1"/>
          </p:cNvSpPr>
          <p:nvPr/>
        </p:nvSpPr>
        <p:spPr bwMode="auto">
          <a:xfrm>
            <a:off x="6400800" y="3829050"/>
            <a:ext cx="2514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version doubles all </a:t>
            </a:r>
            <a:r>
              <a:rPr lang="ja-JP" altLang="en-US">
                <a:solidFill>
                  <a:schemeClr val="bg1"/>
                </a:solidFill>
              </a:rPr>
              <a:t>“</a:t>
            </a:r>
            <a:r>
              <a:rPr lang="en-US" altLang="ja-JP" dirty="0">
                <a:solidFill>
                  <a:schemeClr val="bg1"/>
                </a:solidFill>
              </a:rPr>
              <a:t>close</a:t>
            </a:r>
            <a:r>
              <a:rPr lang="ja-JP" altLang="en-US">
                <a:solidFill>
                  <a:schemeClr val="bg1"/>
                </a:solidFill>
              </a:rPr>
              <a:t>”</a:t>
            </a:r>
            <a:r>
              <a:rPr lang="en-US" altLang="ja-JP" dirty="0">
                <a:solidFill>
                  <a:schemeClr val="bg1"/>
                </a:solidFill>
              </a:rPr>
              <a:t> reds. Notice the couch.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500" dirty="0">
                <a:ea typeface="ＭＳ Ｐゴシック" charset="0"/>
                <a:cs typeface="+mj-cs"/>
              </a:rPr>
              <a:t>Working on </a:t>
            </a:r>
            <a:r>
              <a:rPr lang="en-US" sz="4500" dirty="0" smtClean="0">
                <a:ea typeface="ＭＳ Ｐゴシック" charset="0"/>
                <a:cs typeface="+mj-cs"/>
              </a:rPr>
              <a:t>Katie</a:t>
            </a:r>
            <a:r>
              <a:rPr lang="fr-FR" altLang="ja-JP" sz="4500" dirty="0" smtClean="0">
                <a:ea typeface="ＭＳ Ｐゴシック" charset="0"/>
                <a:cs typeface="+mj-cs"/>
              </a:rPr>
              <a:t>'</a:t>
            </a:r>
            <a:r>
              <a:rPr lang="en-US" sz="4500" dirty="0" smtClean="0">
                <a:ea typeface="ＭＳ Ｐゴシック" charset="0"/>
                <a:cs typeface="+mj-cs"/>
              </a:rPr>
              <a:t>s </a:t>
            </a:r>
            <a:r>
              <a:rPr lang="en-US" sz="4500" dirty="0">
                <a:ea typeface="ＭＳ Ｐゴシック" charset="0"/>
                <a:cs typeface="+mj-cs"/>
              </a:rPr>
              <a:t>hair, </a:t>
            </a:r>
            <a:br>
              <a:rPr lang="en-US" sz="4500" dirty="0">
                <a:ea typeface="ＭＳ Ｐゴシック" charset="0"/>
                <a:cs typeface="+mj-cs"/>
              </a:rPr>
            </a:br>
            <a:r>
              <a:rPr lang="en-US" sz="4500" dirty="0">
                <a:ea typeface="ＭＳ Ｐゴシック" charset="0"/>
                <a:cs typeface="+mj-cs"/>
              </a:rPr>
              <a:t>in a range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28600" y="1485900"/>
            <a:ext cx="5257800" cy="36576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77500" lnSpcReduction="2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def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turnRedInRange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():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  brown = 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makeColor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(42,25,15)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  file="/Users/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guzdial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/Desktop/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mediasources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/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katieFancy.jpg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"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  picture=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makePicture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(file)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  for 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px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getPixels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(picture):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    x = 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getX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px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    y = 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getY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px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    if 63 &lt;= x &lt;= 125: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      if 6 &lt;= y &lt;= 76: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        color = 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getColor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px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        if distance(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color,brown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)&lt;50.0: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          r=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getRed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px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)*2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          b=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getBlue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px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          g=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getGreen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px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          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setColor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px,makeColor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1600" dirty="0" err="1">
                <a:solidFill>
                  <a:schemeClr val="tx1"/>
                </a:solidFill>
                <a:ea typeface="+mn-ea"/>
                <a:cs typeface="+mn-cs"/>
              </a:rPr>
              <a:t>r,g,b</a:t>
            </a: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))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  show(picture)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  <a:ea typeface="+mn-ea"/>
                <a:cs typeface="+mn-cs"/>
              </a:rPr>
              <a:t>  return picture </a:t>
            </a:r>
            <a:endParaRPr lang="en-US" sz="1600" dirty="0" smtClean="0">
              <a:solidFill>
                <a:schemeClr val="tx1"/>
              </a:solidFill>
              <a:ea typeface="+mn-ea"/>
              <a:cs typeface="+mn-cs"/>
            </a:endParaRP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347614"/>
            <a:ext cx="3881437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TextBox 4"/>
          <p:cNvSpPr txBox="1">
            <a:spLocks noChangeArrowheads="1"/>
          </p:cNvSpPr>
          <p:nvPr/>
        </p:nvSpPr>
        <p:spPr bwMode="auto">
          <a:xfrm>
            <a:off x="5638800" y="3829050"/>
            <a:ext cx="3352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Left is one we did with all </a:t>
            </a:r>
            <a:r>
              <a:rPr lang="ja-JP" altLang="en-US">
                <a:solidFill>
                  <a:schemeClr val="bg1"/>
                </a:solidFill>
              </a:rPr>
              <a:t>“</a:t>
            </a:r>
            <a:r>
              <a:rPr lang="en-US" altLang="ja-JP" dirty="0">
                <a:solidFill>
                  <a:schemeClr val="bg1"/>
                </a:solidFill>
              </a:rPr>
              <a:t>close</a:t>
            </a:r>
            <a:r>
              <a:rPr lang="ja-JP" altLang="en-US">
                <a:solidFill>
                  <a:schemeClr val="bg1"/>
                </a:solidFill>
              </a:rPr>
              <a:t>”</a:t>
            </a:r>
            <a:r>
              <a:rPr lang="en-US" altLang="ja-JP" dirty="0">
                <a:solidFill>
                  <a:schemeClr val="bg1"/>
                </a:solidFill>
              </a:rPr>
              <a:t> browns.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en-US" altLang="ja-JP" dirty="0">
                <a:solidFill>
                  <a:schemeClr val="bg1"/>
                </a:solidFill>
              </a:rPr>
              <a:t>Right is same, but only in </a:t>
            </a:r>
            <a:r>
              <a:rPr lang="en-US" altLang="ja-JP" dirty="0" err="1">
                <a:solidFill>
                  <a:schemeClr val="bg1"/>
                </a:solidFill>
              </a:rPr>
              <a:t>rect</a:t>
            </a:r>
            <a:r>
              <a:rPr lang="en-US" altLang="ja-JP" dirty="0">
                <a:solidFill>
                  <a:schemeClr val="bg1"/>
                </a:solidFill>
              </a:rPr>
              <a:t> around head.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Removing </a:t>
            </a:r>
            <a:r>
              <a:rPr lang="ja-JP" altLang="en-US" smtClean="0"/>
              <a:t>“</a:t>
            </a:r>
            <a:r>
              <a:rPr lang="en-US" altLang="ja-JP" smtClean="0"/>
              <a:t>Red Eye</a:t>
            </a:r>
            <a:r>
              <a:rPr lang="ja-JP" altLang="en-US" smtClean="0"/>
              <a:t>”</a:t>
            </a:r>
            <a:endParaRPr lang="en-US" smtClean="0"/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smtClean="0"/>
              <a:t>When the flash of the camera catches the eye just right (especially with light colored eyes), we get bounce back from the back of the retina.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smtClean="0"/>
              <a:t>This results in </a:t>
            </a:r>
            <a:r>
              <a:rPr lang="ja-JP" altLang="en-US" sz="2200" smtClean="0"/>
              <a:t>“</a:t>
            </a:r>
            <a:r>
              <a:rPr lang="en-US" altLang="ja-JP" sz="2200" smtClean="0"/>
              <a:t>red eye</a:t>
            </a:r>
            <a:r>
              <a:rPr lang="ja-JP" altLang="en-US" sz="2200" smtClean="0"/>
              <a:t>”</a:t>
            </a:r>
            <a:endParaRPr lang="en-US" altLang="ja-JP" sz="2200" smtClean="0"/>
          </a:p>
          <a:p>
            <a:pPr eaLnBrk="1" hangingPunct="1">
              <a:lnSpc>
                <a:spcPct val="90000"/>
              </a:lnSpc>
            </a:pPr>
            <a:r>
              <a:rPr lang="en-US" sz="2200" smtClean="0"/>
              <a:t>We can replace the </a:t>
            </a:r>
            <a:r>
              <a:rPr lang="ja-JP" altLang="en-US" sz="2200" smtClean="0"/>
              <a:t>“</a:t>
            </a:r>
            <a:r>
              <a:rPr lang="en-US" altLang="ja-JP" sz="2200" smtClean="0"/>
              <a:t>red</a:t>
            </a:r>
            <a:r>
              <a:rPr lang="ja-JP" altLang="en-US" sz="2200" smtClean="0"/>
              <a:t>”</a:t>
            </a:r>
            <a:r>
              <a:rPr lang="en-US" altLang="ja-JP" sz="2200" smtClean="0"/>
              <a:t> with a color of our choosing.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smtClean="0"/>
              <a:t>First, we figure out </a:t>
            </a:r>
            <a:r>
              <a:rPr lang="en-US" sz="2200" i="1" smtClean="0"/>
              <a:t>where</a:t>
            </a:r>
            <a:r>
              <a:rPr lang="en-US" sz="2200" smtClean="0"/>
              <a:t> the eyes are (x,y) using MediaTools</a:t>
            </a:r>
          </a:p>
        </p:txBody>
      </p:sp>
      <p:pic>
        <p:nvPicPr>
          <p:cNvPr id="34819" name="Picture 4" descr="edge-of-jenny-eye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005389" y="1696641"/>
            <a:ext cx="3324225" cy="2493169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Removing </a:t>
            </a:r>
            <a:r>
              <a:rPr lang="ja-JP" altLang="en-US" smtClean="0"/>
              <a:t>“</a:t>
            </a:r>
            <a:r>
              <a:rPr lang="en-US" altLang="ja-JP" smtClean="0"/>
              <a:t>Red Eye</a:t>
            </a:r>
            <a:r>
              <a:rPr lang="ja-JP" altLang="en-US" smtClean="0"/>
              <a:t>”</a:t>
            </a:r>
            <a:endParaRPr lang="en-US" smtClean="0"/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GB" sz="2200" dirty="0" smtClean="0"/>
              <a:t>Write an algorithm which will reduce the red-eye in this image by finding a colour close to red and change it to make it more black.</a:t>
            </a:r>
          </a:p>
          <a:p>
            <a:pPr eaLnBrk="1" hangingPunct="1">
              <a:lnSpc>
                <a:spcPct val="90000"/>
              </a:lnSpc>
            </a:pPr>
            <a:endParaRPr lang="en-GB" sz="2200" dirty="0" smtClean="0"/>
          </a:p>
          <a:p>
            <a:pPr eaLnBrk="1" hangingPunct="1">
              <a:lnSpc>
                <a:spcPct val="90000"/>
              </a:lnSpc>
            </a:pPr>
            <a:r>
              <a:rPr lang="en-GB" sz="2200" dirty="0" smtClean="0"/>
              <a:t>Post your solution in Slack.</a:t>
            </a:r>
            <a:endParaRPr lang="en-US" sz="2200" dirty="0" smtClean="0"/>
          </a:p>
        </p:txBody>
      </p:sp>
      <p:pic>
        <p:nvPicPr>
          <p:cNvPr id="34819" name="Picture 4" descr="edge-of-jenny-eye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005389" y="1696641"/>
            <a:ext cx="3324225" cy="2493169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Removing Red Eye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85900"/>
            <a:ext cx="7239000" cy="188595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2500" lnSpcReduction="20000"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err="1">
                <a:solidFill>
                  <a:schemeClr val="tx1"/>
                </a:solidFill>
                <a:ea typeface="+mn-ea"/>
                <a:cs typeface="+mn-cs"/>
              </a:rPr>
              <a:t>def</a:t>
            </a: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US" sz="2000" dirty="0" err="1">
                <a:solidFill>
                  <a:schemeClr val="tx1"/>
                </a:solidFill>
                <a:ea typeface="+mn-ea"/>
                <a:cs typeface="+mn-cs"/>
              </a:rPr>
              <a:t>removeRedEye</a:t>
            </a: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2000" dirty="0" err="1">
                <a:solidFill>
                  <a:schemeClr val="tx1"/>
                </a:solidFill>
                <a:ea typeface="+mn-ea"/>
                <a:cs typeface="+mn-cs"/>
              </a:rPr>
              <a:t>pic,startX,startY,endX,endY,endColor</a:t>
            </a: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):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 for </a:t>
            </a:r>
            <a:r>
              <a:rPr lang="en-US" sz="2000" dirty="0" err="1">
                <a:solidFill>
                  <a:schemeClr val="tx1"/>
                </a:solidFill>
                <a:ea typeface="+mn-ea"/>
                <a:cs typeface="+mn-cs"/>
              </a:rPr>
              <a:t>px</a:t>
            </a: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 in </a:t>
            </a:r>
            <a:r>
              <a:rPr lang="en-US" sz="2000" dirty="0" err="1">
                <a:solidFill>
                  <a:schemeClr val="tx1"/>
                </a:solidFill>
                <a:ea typeface="+mn-ea"/>
                <a:cs typeface="+mn-cs"/>
              </a:rPr>
              <a:t>getPixels</a:t>
            </a: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(pic):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  x = </a:t>
            </a:r>
            <a:r>
              <a:rPr lang="en-US" sz="2000" dirty="0" err="1">
                <a:solidFill>
                  <a:schemeClr val="tx1"/>
                </a:solidFill>
                <a:ea typeface="+mn-ea"/>
                <a:cs typeface="+mn-cs"/>
              </a:rPr>
              <a:t>getX</a:t>
            </a: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2000" dirty="0" err="1">
                <a:solidFill>
                  <a:schemeClr val="tx1"/>
                </a:solidFill>
                <a:ea typeface="+mn-ea"/>
                <a:cs typeface="+mn-cs"/>
              </a:rPr>
              <a:t>px</a:t>
            </a: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)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  y = </a:t>
            </a:r>
            <a:r>
              <a:rPr lang="en-US" sz="2000" dirty="0" err="1">
                <a:solidFill>
                  <a:schemeClr val="tx1"/>
                </a:solidFill>
                <a:ea typeface="+mn-ea"/>
                <a:cs typeface="+mn-cs"/>
              </a:rPr>
              <a:t>getY</a:t>
            </a: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2000" dirty="0" err="1">
                <a:solidFill>
                  <a:schemeClr val="tx1"/>
                </a:solidFill>
                <a:ea typeface="+mn-ea"/>
                <a:cs typeface="+mn-cs"/>
              </a:rPr>
              <a:t>px</a:t>
            </a: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)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  if (</a:t>
            </a:r>
            <a:r>
              <a:rPr lang="en-US" sz="2000" dirty="0" err="1">
                <a:solidFill>
                  <a:schemeClr val="tx1"/>
                </a:solidFill>
                <a:ea typeface="+mn-ea"/>
                <a:cs typeface="+mn-cs"/>
              </a:rPr>
              <a:t>startX</a:t>
            </a: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 &lt;= x &lt;= </a:t>
            </a:r>
            <a:r>
              <a:rPr lang="en-US" sz="2000" dirty="0" err="1">
                <a:solidFill>
                  <a:schemeClr val="tx1"/>
                </a:solidFill>
                <a:ea typeface="+mn-ea"/>
                <a:cs typeface="+mn-cs"/>
              </a:rPr>
              <a:t>endX</a:t>
            </a: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) and (</a:t>
            </a:r>
            <a:r>
              <a:rPr lang="en-US" sz="2000" dirty="0" err="1">
                <a:solidFill>
                  <a:schemeClr val="tx1"/>
                </a:solidFill>
                <a:ea typeface="+mn-ea"/>
                <a:cs typeface="+mn-cs"/>
              </a:rPr>
              <a:t>startY</a:t>
            </a: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 &lt;= y &lt;= </a:t>
            </a:r>
            <a:r>
              <a:rPr lang="en-US" sz="2000" dirty="0" err="1">
                <a:solidFill>
                  <a:schemeClr val="tx1"/>
                </a:solidFill>
                <a:ea typeface="+mn-ea"/>
                <a:cs typeface="+mn-cs"/>
              </a:rPr>
              <a:t>endY</a:t>
            </a: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):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   if (distance(</a:t>
            </a:r>
            <a:r>
              <a:rPr lang="en-US" sz="2000" dirty="0" err="1">
                <a:solidFill>
                  <a:schemeClr val="tx1"/>
                </a:solidFill>
                <a:ea typeface="+mn-ea"/>
                <a:cs typeface="+mn-cs"/>
              </a:rPr>
              <a:t>red,getColor</a:t>
            </a: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2000" dirty="0" err="1">
                <a:solidFill>
                  <a:schemeClr val="tx1"/>
                </a:solidFill>
                <a:ea typeface="+mn-ea"/>
                <a:cs typeface="+mn-cs"/>
              </a:rPr>
              <a:t>px</a:t>
            </a: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)) &lt; 165):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     </a:t>
            </a:r>
            <a:r>
              <a:rPr lang="en-US" sz="2000" dirty="0" err="1">
                <a:solidFill>
                  <a:schemeClr val="tx1"/>
                </a:solidFill>
                <a:ea typeface="+mn-ea"/>
                <a:cs typeface="+mn-cs"/>
              </a:rPr>
              <a:t>setColor</a:t>
            </a: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2000" dirty="0" err="1">
                <a:solidFill>
                  <a:schemeClr val="tx1"/>
                </a:solidFill>
                <a:ea typeface="+mn-ea"/>
                <a:cs typeface="+mn-cs"/>
              </a:rPr>
              <a:t>px,endColor</a:t>
            </a: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)</a:t>
            </a:r>
            <a:endParaRPr lang="en-US" sz="2000" dirty="0" smtClean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467544" y="3507854"/>
            <a:ext cx="6248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What we</a:t>
            </a:r>
            <a:r>
              <a:rPr lang="fr-FR" altLang="ja-JP" dirty="0">
                <a:solidFill>
                  <a:schemeClr val="bg1"/>
                </a:solidFill>
              </a:rPr>
              <a:t>'</a:t>
            </a:r>
            <a:r>
              <a:rPr lang="en-US" altLang="ja-JP" dirty="0">
                <a:solidFill>
                  <a:schemeClr val="bg1"/>
                </a:solidFill>
              </a:rPr>
              <a:t>re doing here: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 Within the rectangle of pixels (</a:t>
            </a:r>
            <a:r>
              <a:rPr lang="en-US" dirty="0" err="1">
                <a:solidFill>
                  <a:schemeClr val="bg1"/>
                </a:solidFill>
              </a:rPr>
              <a:t>startX,startY</a:t>
            </a:r>
            <a:r>
              <a:rPr lang="en-US" dirty="0">
                <a:solidFill>
                  <a:schemeClr val="bg1"/>
                </a:solidFill>
              </a:rPr>
              <a:t>) to (</a:t>
            </a:r>
            <a:r>
              <a:rPr lang="en-US" dirty="0" err="1">
                <a:solidFill>
                  <a:schemeClr val="bg1"/>
                </a:solidFill>
              </a:rPr>
              <a:t>endX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endY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 Find pixels close to red, then replace them with a new color</a:t>
            </a:r>
          </a:p>
        </p:txBody>
      </p:sp>
      <p:sp>
        <p:nvSpPr>
          <p:cNvPr id="36868" name="Text Box 5"/>
          <p:cNvSpPr txBox="1">
            <a:spLocks noChangeArrowheads="1"/>
          </p:cNvSpPr>
          <p:nvPr/>
        </p:nvSpPr>
        <p:spPr bwMode="auto">
          <a:xfrm>
            <a:off x="6400800" y="1943100"/>
            <a:ext cx="2438400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Why use a range? Because we don</a:t>
            </a:r>
            <a:r>
              <a:rPr lang="fr-FR" altLang="ja-JP"/>
              <a:t>'</a:t>
            </a:r>
            <a:r>
              <a:rPr lang="en-US" altLang="ja-JP"/>
              <a:t>t want to replace her red dress!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3200" smtClean="0"/>
              <a:t>“</a:t>
            </a:r>
            <a:r>
              <a:rPr lang="en-US" altLang="ja-JP" sz="3200" smtClean="0"/>
              <a:t>Fixing</a:t>
            </a:r>
            <a:r>
              <a:rPr lang="ja-JP" altLang="en-US" sz="3200" smtClean="0"/>
              <a:t>”</a:t>
            </a:r>
            <a:r>
              <a:rPr lang="en-US" altLang="ja-JP" sz="3200" smtClean="0"/>
              <a:t> it: Changing red to black</a:t>
            </a:r>
            <a:endParaRPr lang="en-US" sz="3200" smtClean="0"/>
          </a:p>
        </p:txBody>
      </p:sp>
      <p:sp>
        <p:nvSpPr>
          <p:cNvPr id="3891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85900"/>
            <a:ext cx="4343400" cy="337185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b="1" smtClean="0"/>
              <a:t>removeRedEye(jenny, 109, 91, 202, 107, makeColor(0,0,0))</a:t>
            </a:r>
          </a:p>
          <a:p>
            <a:pPr eaLnBrk="1" hangingPunct="1"/>
            <a:r>
              <a:rPr lang="en-US" smtClean="0"/>
              <a:t>Jenny</a:t>
            </a:r>
            <a:r>
              <a:rPr lang="fr-FR" altLang="ja-JP" smtClean="0"/>
              <a:t>'</a:t>
            </a:r>
            <a:r>
              <a:rPr lang="en-US" altLang="ja-JP" smtClean="0"/>
              <a:t>s eyes are actually not black—could fix that</a:t>
            </a:r>
          </a:p>
          <a:p>
            <a:pPr eaLnBrk="1" hangingPunct="1"/>
            <a:r>
              <a:rPr lang="en-US" smtClean="0"/>
              <a:t>Eye are also not mono-color</a:t>
            </a:r>
          </a:p>
          <a:p>
            <a:pPr lvl="1" eaLnBrk="1" hangingPunct="1"/>
            <a:r>
              <a:rPr lang="en-US" sz="1800" smtClean="0"/>
              <a:t>A better function would handle </a:t>
            </a:r>
            <a:r>
              <a:rPr lang="en-US" sz="1800" i="1" smtClean="0"/>
              <a:t>gradations</a:t>
            </a:r>
            <a:r>
              <a:rPr lang="en-US" sz="1800" smtClean="0"/>
              <a:t> of red and replace with </a:t>
            </a:r>
            <a:r>
              <a:rPr lang="en-US" sz="1800" i="1" smtClean="0"/>
              <a:t>gradations</a:t>
            </a:r>
            <a:r>
              <a:rPr lang="en-US" sz="1800" smtClean="0"/>
              <a:t> of the right eye color</a:t>
            </a:r>
          </a:p>
        </p:txBody>
      </p:sp>
      <p:pic>
        <p:nvPicPr>
          <p:cNvPr id="38915" name="Picture 4" descr="jenny-eye-fixed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004048" y="1851670"/>
            <a:ext cx="3333750" cy="2507456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571500"/>
            <a:ext cx="2895600" cy="2628900"/>
          </a:xfrm>
        </p:spPr>
        <p:txBody>
          <a:bodyPr/>
          <a:lstStyle/>
          <a:p>
            <a:pPr eaLnBrk="1" hangingPunct="1"/>
            <a:r>
              <a:rPr lang="en-US" sz="3200" smtClean="0"/>
              <a:t>Posterizing: Reducing range of colors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1" y="114300"/>
            <a:ext cx="5838825" cy="478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Posterizing: How we do it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We look for a </a:t>
            </a:r>
            <a:r>
              <a:rPr lang="en-US" i="1" smtClean="0"/>
              <a:t>range</a:t>
            </a:r>
            <a:r>
              <a:rPr lang="en-US" smtClean="0"/>
              <a:t> of colors, then map them to a </a:t>
            </a:r>
            <a:r>
              <a:rPr lang="en-US" i="1" smtClean="0"/>
              <a:t>single </a:t>
            </a:r>
            <a:r>
              <a:rPr lang="en-US" smtClean="0"/>
              <a:t>color.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If red is between 63 and 128, set it to 95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If green is less than 64, set it to 31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...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It requires a lot of </a:t>
            </a:r>
            <a:r>
              <a:rPr lang="en-US" b="1" smtClean="0"/>
              <a:t>if</a:t>
            </a:r>
            <a:r>
              <a:rPr lang="en-US" smtClean="0"/>
              <a:t> statements, but it</a:t>
            </a:r>
            <a:r>
              <a:rPr lang="fr-FR" altLang="ja-JP" smtClean="0"/>
              <a:t>'</a:t>
            </a:r>
            <a:r>
              <a:rPr lang="en-US" altLang="ja-JP" smtClean="0"/>
              <a:t>s really pretty simple.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The end result is that a </a:t>
            </a:r>
            <a:r>
              <a:rPr lang="en-US" i="1" smtClean="0"/>
              <a:t>bunch</a:t>
            </a:r>
            <a:r>
              <a:rPr lang="en-US" smtClean="0"/>
              <a:t> of different colors, get set to a </a:t>
            </a:r>
            <a:r>
              <a:rPr lang="en-US" i="1" smtClean="0"/>
              <a:t>few</a:t>
            </a:r>
            <a:r>
              <a:rPr lang="en-US" smtClean="0"/>
              <a:t> colors.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42900"/>
            <a:ext cx="8229600" cy="857250"/>
          </a:xfrm>
        </p:spPr>
        <p:txBody>
          <a:bodyPr/>
          <a:lstStyle/>
          <a:p>
            <a:pPr eaLnBrk="1" hangingPunct="1"/>
            <a:r>
              <a:rPr lang="en-US" smtClean="0"/>
              <a:t>Posterizing function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81000" y="1428750"/>
            <a:ext cx="4038600" cy="35433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def 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posterize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(picture):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#loop through the pixels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for p in 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getPixels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(picture):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#get the RGB values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red = 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getRed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(p)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green = 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getGreen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(p)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blue = 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getBlue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(p)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sz="1200" dirty="0" smtClean="0">
              <a:solidFill>
                <a:schemeClr val="tx1"/>
              </a:solidFill>
              <a:ea typeface="+mn-ea"/>
              <a:cs typeface="+mn-cs"/>
            </a:endParaRP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#check and set red values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if(red &lt; 64):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setRed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(p, 31)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if(red &gt; 63 and red &lt; 128):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setRed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(p, 95)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if(red &gt; 127 and red &lt; 192):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setRed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(p, 159)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if(red &gt; 191 and red &lt; 256):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setRed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(p, 223)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sz="1800" dirty="0" smtClean="0">
              <a:ea typeface="+mn-ea"/>
              <a:cs typeface="+mn-cs"/>
            </a:endParaRP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ea typeface="+mn-ea"/>
                <a:cs typeface="+mn-cs"/>
              </a:rPr>
              <a:t>    </a:t>
            </a:r>
          </a:p>
        </p:txBody>
      </p:sp>
      <p:sp>
        <p:nvSpPr>
          <p:cNvPr id="20484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572000" y="1428750"/>
            <a:ext cx="4038600" cy="35433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    #check and set green values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    if(green &lt; 64):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1100" dirty="0" err="1" smtClean="0">
                <a:solidFill>
                  <a:schemeClr val="tx1"/>
                </a:solidFill>
                <a:ea typeface="+mn-ea"/>
                <a:cs typeface="+mn-cs"/>
              </a:rPr>
              <a:t>setGreen</a:t>
            </a: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(p, 31)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    if(green &gt; 63 and green &lt; 128):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1100" dirty="0" err="1" smtClean="0">
                <a:solidFill>
                  <a:schemeClr val="tx1"/>
                </a:solidFill>
                <a:ea typeface="+mn-ea"/>
                <a:cs typeface="+mn-cs"/>
              </a:rPr>
              <a:t>setGreen</a:t>
            </a: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(p, 95)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    if(green &gt; 127 and green &lt; 192):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1100" dirty="0" err="1" smtClean="0">
                <a:solidFill>
                  <a:schemeClr val="tx1"/>
                </a:solidFill>
                <a:ea typeface="+mn-ea"/>
                <a:cs typeface="+mn-cs"/>
              </a:rPr>
              <a:t>setGreen</a:t>
            </a: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(p, 159)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    if(green &gt; 191 and green &lt; 256):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1100" dirty="0" err="1" smtClean="0">
                <a:solidFill>
                  <a:schemeClr val="tx1"/>
                </a:solidFill>
                <a:ea typeface="+mn-ea"/>
                <a:cs typeface="+mn-cs"/>
              </a:rPr>
              <a:t>setGreen</a:t>
            </a: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(p, 223)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sz="1100" dirty="0" smtClean="0">
              <a:solidFill>
                <a:schemeClr val="tx1"/>
              </a:solidFill>
              <a:ea typeface="+mn-ea"/>
              <a:cs typeface="+mn-cs"/>
            </a:endParaRP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    #check and set blue values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    if(blue &lt; 64):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1100" dirty="0" err="1" smtClean="0">
                <a:solidFill>
                  <a:schemeClr val="tx1"/>
                </a:solidFill>
                <a:ea typeface="+mn-ea"/>
                <a:cs typeface="+mn-cs"/>
              </a:rPr>
              <a:t>setBlue</a:t>
            </a: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(p, 31)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    if(blue &gt; 63 and blue &lt; 128):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1100" dirty="0" err="1" smtClean="0">
                <a:solidFill>
                  <a:schemeClr val="tx1"/>
                </a:solidFill>
                <a:ea typeface="+mn-ea"/>
                <a:cs typeface="+mn-cs"/>
              </a:rPr>
              <a:t>setBlue</a:t>
            </a: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(p, 95)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    if(blue &gt; 127 and blue &lt; 192):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1100" dirty="0" err="1" smtClean="0">
                <a:solidFill>
                  <a:schemeClr val="tx1"/>
                </a:solidFill>
                <a:ea typeface="+mn-ea"/>
                <a:cs typeface="+mn-cs"/>
              </a:rPr>
              <a:t>setBlue</a:t>
            </a: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(p, 159)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    if(blue &gt; 191 and blue &lt; 256):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1100" dirty="0" err="1" smtClean="0">
                <a:solidFill>
                  <a:schemeClr val="tx1"/>
                </a:solidFill>
                <a:ea typeface="+mn-ea"/>
                <a:cs typeface="+mn-cs"/>
              </a:rPr>
              <a:t>setBlue</a:t>
            </a:r>
            <a:r>
              <a:rPr lang="en-US" sz="1100" dirty="0" smtClean="0">
                <a:solidFill>
                  <a:schemeClr val="tx1"/>
                </a:solidFill>
                <a:ea typeface="+mn-ea"/>
                <a:cs typeface="+mn-cs"/>
              </a:rPr>
              <a:t>(p, 223)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sz="1600" dirty="0" smtClean="0">
              <a:ea typeface="+mn-ea"/>
              <a:cs typeface="+mn-cs"/>
            </a:endParaRP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sz="1600" dirty="0" smtClean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/>
          <a:lstStyle/>
          <a:p>
            <a:pPr eaLnBrk="1" hangingPunct="1"/>
            <a:r>
              <a:rPr lang="en-US" smtClean="0"/>
              <a:t>Posterizing to b/w levels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485900"/>
            <a:ext cx="3276600" cy="291465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85000"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def 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grayPosterize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pic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):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 for p in 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getPixels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pic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):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   r = 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getRed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(p)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   g = 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getGreen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(p)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   b = 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getBlue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(p)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   luminance = (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r+g+b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)/3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   if luminance &lt; 64: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setColor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p,black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   if luminance &gt;= 64: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setColor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ea typeface="+mn-ea"/>
                <a:cs typeface="+mn-cs"/>
              </a:rPr>
              <a:t>p,white</a:t>
            </a:r>
            <a:r>
              <a:rPr lang="en-US" sz="2000" dirty="0" smtClean="0">
                <a:solidFill>
                  <a:schemeClr val="tx1"/>
                </a:solidFill>
                <a:ea typeface="+mn-ea"/>
                <a:cs typeface="+mn-cs"/>
              </a:rPr>
              <a:t>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sz="2000" dirty="0" smtClean="0">
              <a:ea typeface="+mn-ea"/>
              <a:cs typeface="+mn-cs"/>
            </a:endParaRPr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8413" y="1314450"/>
            <a:ext cx="2235200" cy="3682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6" name="TextBox 4"/>
          <p:cNvSpPr txBox="1">
            <a:spLocks noChangeArrowheads="1"/>
          </p:cNvSpPr>
          <p:nvPr/>
        </p:nvSpPr>
        <p:spPr bwMode="auto">
          <a:xfrm>
            <a:off x="6324600" y="2228850"/>
            <a:ext cx="25908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We check luminance on each pixel.</a:t>
            </a:r>
          </a:p>
          <a:p>
            <a:r>
              <a:rPr lang="en-US">
                <a:solidFill>
                  <a:schemeClr val="bg1"/>
                </a:solidFill>
              </a:rPr>
              <a:t>If it</a:t>
            </a:r>
            <a:r>
              <a:rPr lang="fr-FR" altLang="ja-JP">
                <a:solidFill>
                  <a:schemeClr val="bg1"/>
                </a:solidFill>
              </a:rPr>
              <a:t>'</a:t>
            </a:r>
            <a:r>
              <a:rPr lang="en-US" altLang="ja-JP">
                <a:solidFill>
                  <a:schemeClr val="bg1"/>
                </a:solidFill>
              </a:rPr>
              <a:t>s low enough, it</a:t>
            </a:r>
            <a:r>
              <a:rPr lang="fr-FR" altLang="ja-JP">
                <a:solidFill>
                  <a:schemeClr val="bg1"/>
                </a:solidFill>
              </a:rPr>
              <a:t>'</a:t>
            </a:r>
            <a:r>
              <a:rPr lang="en-US" altLang="ja-JP">
                <a:solidFill>
                  <a:schemeClr val="bg1"/>
                </a:solidFill>
              </a:rPr>
              <a:t>s black, and </a:t>
            </a:r>
          </a:p>
          <a:p>
            <a:r>
              <a:rPr lang="en-US">
                <a:solidFill>
                  <a:schemeClr val="bg1"/>
                </a:solidFill>
              </a:rPr>
              <a:t>Otherwise, it</a:t>
            </a:r>
            <a:r>
              <a:rPr lang="fr-FR" altLang="ja-JP">
                <a:solidFill>
                  <a:schemeClr val="bg1"/>
                </a:solidFill>
              </a:rPr>
              <a:t>'</a:t>
            </a:r>
            <a:r>
              <a:rPr lang="en-US" altLang="ja-JP">
                <a:solidFill>
                  <a:schemeClr val="bg1"/>
                </a:solidFill>
              </a:rPr>
              <a:t>s white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Objectives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By the end of this session you should be able to:</a:t>
            </a:r>
          </a:p>
          <a:p>
            <a:r>
              <a:rPr lang="en-GB" dirty="0" smtClean="0"/>
              <a:t>Implement controlled </a:t>
            </a:r>
            <a:r>
              <a:rPr lang="en-GB" dirty="0" err="1" smtClean="0"/>
              <a:t>color</a:t>
            </a:r>
            <a:r>
              <a:rPr lang="en-GB" dirty="0" smtClean="0"/>
              <a:t> changes using conditional logic</a:t>
            </a:r>
          </a:p>
          <a:p>
            <a:r>
              <a:rPr lang="en-GB" dirty="0" smtClean="0"/>
              <a:t>Separate background and foreground using </a:t>
            </a:r>
            <a:r>
              <a:rPr lang="en-GB" dirty="0" smtClean="0"/>
              <a:t>subtraction</a:t>
            </a: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Another way to do that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4495800" y="1451373"/>
            <a:ext cx="4191000" cy="3292078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smtClean="0"/>
              <a:t>We don</a:t>
            </a:r>
            <a:r>
              <a:rPr lang="fr-FR" smtClean="0"/>
              <a:t>'</a:t>
            </a:r>
            <a:r>
              <a:rPr lang="en-US" smtClean="0"/>
              <a:t>t have to do </a:t>
            </a:r>
            <a:r>
              <a:rPr lang="en-US" i="1" smtClean="0"/>
              <a:t>both</a:t>
            </a:r>
            <a:r>
              <a:rPr lang="en-US" smtClean="0"/>
              <a:t> tests.  We can just say </a:t>
            </a:r>
            <a:r>
              <a:rPr lang="en-US" b="1" smtClean="0"/>
              <a:t>else</a:t>
            </a:r>
          </a:p>
          <a:p>
            <a:pPr eaLnBrk="1" hangingPunct="1"/>
            <a:r>
              <a:rPr lang="en-US" smtClean="0"/>
              <a:t>It</a:t>
            </a:r>
            <a:r>
              <a:rPr lang="fr-FR" smtClean="0"/>
              <a:t>'</a:t>
            </a:r>
            <a:r>
              <a:rPr lang="en-US" smtClean="0"/>
              <a:t>s easier to write, and it</a:t>
            </a:r>
            <a:r>
              <a:rPr lang="fr-FR" smtClean="0"/>
              <a:t>'</a:t>
            </a:r>
            <a:r>
              <a:rPr lang="en-US" smtClean="0"/>
              <a:t>s more efficient.</a:t>
            </a:r>
          </a:p>
          <a:p>
            <a:pPr lvl="1" eaLnBrk="1" hangingPunct="1"/>
            <a:r>
              <a:rPr lang="en-US" smtClean="0"/>
              <a:t>But it can be harder to read, especially for new programmers.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485900"/>
            <a:ext cx="3276600" cy="2914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85000" lnSpcReduction="10000"/>
          </a:bodyPr>
          <a:lstStyle>
            <a:lvl1pPr marL="273050" indent="-273050" algn="l" rtl="0" fontAlgn="base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charset="0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39763" indent="-2460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charset="0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charset="0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fontAlgn="base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charset="0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fontAlgn="base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charset="0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err="1" smtClean="0">
                <a:ea typeface="+mn-ea"/>
              </a:rPr>
              <a:t>def</a:t>
            </a:r>
            <a:r>
              <a:rPr lang="en-US" sz="2000" dirty="0" smtClean="0">
                <a:ea typeface="+mn-ea"/>
              </a:rPr>
              <a:t> </a:t>
            </a:r>
            <a:r>
              <a:rPr lang="en-US" sz="2000" dirty="0" err="1" smtClean="0">
                <a:ea typeface="+mn-ea"/>
              </a:rPr>
              <a:t>grayPosterize</a:t>
            </a:r>
            <a:r>
              <a:rPr lang="en-US" sz="2000" dirty="0" smtClean="0">
                <a:ea typeface="+mn-ea"/>
              </a:rPr>
              <a:t>(pic):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ea typeface="+mn-ea"/>
              </a:rPr>
              <a:t>  for p in </a:t>
            </a:r>
            <a:r>
              <a:rPr lang="en-US" sz="2000" dirty="0" err="1" smtClean="0">
                <a:ea typeface="+mn-ea"/>
              </a:rPr>
              <a:t>getPixels</a:t>
            </a:r>
            <a:r>
              <a:rPr lang="en-US" sz="2000" dirty="0" smtClean="0">
                <a:ea typeface="+mn-ea"/>
              </a:rPr>
              <a:t>(pic):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ea typeface="+mn-ea"/>
              </a:rPr>
              <a:t>    r = </a:t>
            </a:r>
            <a:r>
              <a:rPr lang="en-US" sz="2000" dirty="0" err="1" smtClean="0">
                <a:ea typeface="+mn-ea"/>
              </a:rPr>
              <a:t>getRed</a:t>
            </a:r>
            <a:r>
              <a:rPr lang="en-US" sz="2000" dirty="0" smtClean="0">
                <a:ea typeface="+mn-ea"/>
              </a:rPr>
              <a:t>(p)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ea typeface="+mn-ea"/>
              </a:rPr>
              <a:t>    g = </a:t>
            </a:r>
            <a:r>
              <a:rPr lang="en-US" sz="2000" dirty="0" err="1" smtClean="0">
                <a:ea typeface="+mn-ea"/>
              </a:rPr>
              <a:t>getGreen</a:t>
            </a:r>
            <a:r>
              <a:rPr lang="en-US" sz="2000" dirty="0" smtClean="0">
                <a:ea typeface="+mn-ea"/>
              </a:rPr>
              <a:t>(p)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ea typeface="+mn-ea"/>
              </a:rPr>
              <a:t>    b = </a:t>
            </a:r>
            <a:r>
              <a:rPr lang="en-US" sz="2000" dirty="0" err="1" smtClean="0">
                <a:ea typeface="+mn-ea"/>
              </a:rPr>
              <a:t>getBlue</a:t>
            </a:r>
            <a:r>
              <a:rPr lang="en-US" sz="2000" dirty="0" smtClean="0">
                <a:ea typeface="+mn-ea"/>
              </a:rPr>
              <a:t>(p)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ea typeface="+mn-ea"/>
              </a:rPr>
              <a:t>    luminance = (</a:t>
            </a:r>
            <a:r>
              <a:rPr lang="en-US" sz="2000" dirty="0" err="1" smtClean="0">
                <a:ea typeface="+mn-ea"/>
              </a:rPr>
              <a:t>r+g+b</a:t>
            </a:r>
            <a:r>
              <a:rPr lang="en-US" sz="2000" dirty="0" smtClean="0">
                <a:ea typeface="+mn-ea"/>
              </a:rPr>
              <a:t>)/3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ea typeface="+mn-ea"/>
              </a:rPr>
              <a:t>    if luminance &lt; 64: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ea typeface="+mn-ea"/>
              </a:rPr>
              <a:t>      </a:t>
            </a:r>
            <a:r>
              <a:rPr lang="en-US" sz="2000" dirty="0" err="1" smtClean="0">
                <a:ea typeface="+mn-ea"/>
              </a:rPr>
              <a:t>setColor</a:t>
            </a:r>
            <a:r>
              <a:rPr lang="en-US" sz="2000" dirty="0" smtClean="0">
                <a:ea typeface="+mn-ea"/>
              </a:rPr>
              <a:t>(</a:t>
            </a:r>
            <a:r>
              <a:rPr lang="en-US" sz="2000" dirty="0" err="1" smtClean="0">
                <a:ea typeface="+mn-ea"/>
              </a:rPr>
              <a:t>p,black</a:t>
            </a:r>
            <a:r>
              <a:rPr lang="en-US" sz="2000" dirty="0" smtClean="0">
                <a:ea typeface="+mn-ea"/>
              </a:rPr>
              <a:t>)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ea typeface="+mn-ea"/>
              </a:rPr>
              <a:t>    else: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ea typeface="+mn-ea"/>
              </a:rPr>
              <a:t>      </a:t>
            </a:r>
            <a:r>
              <a:rPr lang="en-US" sz="2000" dirty="0" err="1" smtClean="0">
                <a:ea typeface="+mn-ea"/>
              </a:rPr>
              <a:t>setColor</a:t>
            </a:r>
            <a:r>
              <a:rPr lang="en-US" sz="2000" dirty="0" smtClean="0">
                <a:ea typeface="+mn-ea"/>
              </a:rPr>
              <a:t>(</a:t>
            </a:r>
            <a:r>
              <a:rPr lang="en-US" sz="2000" dirty="0" err="1" smtClean="0">
                <a:ea typeface="+mn-ea"/>
              </a:rPr>
              <a:t>p,white</a:t>
            </a:r>
            <a:r>
              <a:rPr lang="en-US" sz="2000" dirty="0" smtClean="0">
                <a:ea typeface="+mn-ea"/>
              </a:rPr>
              <a:t>)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sz="2000" dirty="0" smtClean="0">
              <a:ea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Generating sepia-toned prints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smtClean="0"/>
              <a:t>Pictures that are </a:t>
            </a:r>
            <a:r>
              <a:rPr lang="en-US" i="1" smtClean="0"/>
              <a:t>sepia-toned</a:t>
            </a:r>
            <a:r>
              <a:rPr lang="en-US" smtClean="0"/>
              <a:t> have a yellowish tint to them that we associate with older pictures.</a:t>
            </a:r>
          </a:p>
          <a:p>
            <a:pPr eaLnBrk="1" hangingPunct="1"/>
            <a:r>
              <a:rPr lang="en-US" smtClean="0"/>
              <a:t>It</a:t>
            </a:r>
            <a:r>
              <a:rPr lang="fr-FR" altLang="ja-JP" smtClean="0"/>
              <a:t>'</a:t>
            </a:r>
            <a:r>
              <a:rPr lang="en-US" altLang="ja-JP" smtClean="0"/>
              <a:t>s not directly a matter of simply increasing the yellow in the picture, because it</a:t>
            </a:r>
            <a:r>
              <a:rPr lang="fr-FR" altLang="ja-JP" smtClean="0"/>
              <a:t>'</a:t>
            </a:r>
            <a:r>
              <a:rPr lang="en-US" altLang="ja-JP" smtClean="0"/>
              <a:t>s not a one-to-one correspondence.</a:t>
            </a:r>
          </a:p>
          <a:p>
            <a:pPr lvl="1" eaLnBrk="1" hangingPunct="1"/>
            <a:r>
              <a:rPr lang="en-US" smtClean="0"/>
              <a:t>Instead, colors in different ranges get mapped to other colors.</a:t>
            </a:r>
          </a:p>
          <a:p>
            <a:pPr lvl="1" eaLnBrk="1" hangingPunct="1"/>
            <a:r>
              <a:rPr lang="en-US" smtClean="0"/>
              <a:t>We can create such a mapping using IF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528638"/>
            <a:ext cx="8229600" cy="857250"/>
          </a:xfrm>
        </p:spPr>
        <p:txBody>
          <a:bodyPr/>
          <a:lstStyle/>
          <a:p>
            <a:pPr eaLnBrk="1" hangingPunct="1"/>
            <a:r>
              <a:rPr lang="en-US" smtClean="0"/>
              <a:t>Example of sepia-toned prints</a:t>
            </a:r>
          </a:p>
        </p:txBody>
      </p:sp>
      <p:pic>
        <p:nvPicPr>
          <p:cNvPr id="54274" name="Picture 7" descr="ori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" y="1952625"/>
            <a:ext cx="4038600" cy="2301479"/>
          </a:xfrm>
          <a:noFill/>
        </p:spPr>
      </p:pic>
      <p:pic>
        <p:nvPicPr>
          <p:cNvPr id="54275" name="Picture 8" descr="sepia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648200" y="1952625"/>
            <a:ext cx="4038600" cy="2301479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/>
          <a:lstStyle/>
          <a:p>
            <a:pPr eaLnBrk="1" hangingPunct="1"/>
            <a:r>
              <a:rPr lang="en-US" smtClean="0"/>
              <a:t>Here</a:t>
            </a:r>
            <a:r>
              <a:rPr lang="fr-FR" altLang="ja-JP" smtClean="0"/>
              <a:t>'</a:t>
            </a:r>
            <a:r>
              <a:rPr lang="en-US" altLang="ja-JP" smtClean="0"/>
              <a:t>s how we do it</a:t>
            </a:r>
            <a:endParaRPr lang="en-US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440656"/>
            <a:ext cx="4038600" cy="3325416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85000" lnSpcReduction="20000"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def </a:t>
            </a:r>
            <a:r>
              <a:rPr lang="en-US" sz="1800" dirty="0" err="1" smtClean="0">
                <a:solidFill>
                  <a:schemeClr val="tx1"/>
                </a:solidFill>
                <a:ea typeface="+mn-ea"/>
                <a:cs typeface="+mn-cs"/>
              </a:rPr>
              <a:t>sepiaTint</a:t>
            </a: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(picture):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#Convert image to </a:t>
            </a:r>
            <a:r>
              <a:rPr lang="en-US" sz="1800" dirty="0" err="1" smtClean="0">
                <a:solidFill>
                  <a:schemeClr val="tx1"/>
                </a:solidFill>
                <a:ea typeface="+mn-ea"/>
                <a:cs typeface="+mn-cs"/>
              </a:rPr>
              <a:t>greyscale</a:t>
            </a:r>
            <a:endParaRPr lang="en-US" sz="1800" dirty="0" smtClean="0">
              <a:solidFill>
                <a:schemeClr val="tx1"/>
              </a:solidFill>
              <a:ea typeface="+mn-ea"/>
              <a:cs typeface="+mn-cs"/>
            </a:endParaRP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ea typeface="+mn-ea"/>
                <a:cs typeface="+mn-cs"/>
              </a:rPr>
              <a:t>greyScaleNew</a:t>
            </a: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(picture)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sz="1800" dirty="0" smtClean="0">
              <a:solidFill>
                <a:schemeClr val="tx1"/>
              </a:solidFill>
              <a:ea typeface="+mn-ea"/>
              <a:cs typeface="+mn-cs"/>
            </a:endParaRP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#loop through picture to tint pixels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for p in </a:t>
            </a:r>
            <a:r>
              <a:rPr lang="en-US" sz="1800" dirty="0" err="1" smtClean="0">
                <a:solidFill>
                  <a:schemeClr val="tx1"/>
                </a:solidFill>
                <a:ea typeface="+mn-ea"/>
                <a:cs typeface="+mn-cs"/>
              </a:rPr>
              <a:t>getPixels</a:t>
            </a: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(picture):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  red = </a:t>
            </a:r>
            <a:r>
              <a:rPr lang="en-US" sz="1800" dirty="0" err="1" smtClean="0">
                <a:solidFill>
                  <a:schemeClr val="tx1"/>
                </a:solidFill>
                <a:ea typeface="+mn-ea"/>
                <a:cs typeface="+mn-cs"/>
              </a:rPr>
              <a:t>getRed</a:t>
            </a: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(p)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  blue = </a:t>
            </a:r>
            <a:r>
              <a:rPr lang="en-US" sz="1800" dirty="0" err="1" smtClean="0">
                <a:solidFill>
                  <a:schemeClr val="tx1"/>
                </a:solidFill>
                <a:ea typeface="+mn-ea"/>
                <a:cs typeface="+mn-cs"/>
              </a:rPr>
              <a:t>getBlue</a:t>
            </a: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(p)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sz="1800" dirty="0" smtClean="0">
              <a:solidFill>
                <a:schemeClr val="tx1"/>
              </a:solidFill>
              <a:ea typeface="+mn-ea"/>
              <a:cs typeface="+mn-cs"/>
            </a:endParaRP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  #tint shadows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  if (red &lt; 63):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    red = red*1.1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    blue = blue*0.9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sz="1800" dirty="0" smtClean="0">
              <a:ea typeface="+mn-ea"/>
              <a:cs typeface="+mn-cs"/>
            </a:endParaRP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ea typeface="+mn-ea"/>
                <a:cs typeface="+mn-cs"/>
              </a:rPr>
              <a:t>    </a:t>
            </a:r>
          </a:p>
        </p:txBody>
      </p:sp>
      <p:sp>
        <p:nvSpPr>
          <p:cNvPr id="25604" name="Rectangle 5"/>
          <p:cNvSpPr>
            <a:spLocks noGrp="1" noChangeArrowheads="1"/>
          </p:cNvSpPr>
          <p:nvPr>
            <p:ph sz="half" idx="2"/>
          </p:nvPr>
        </p:nvSpPr>
        <p:spPr>
          <a:xfrm>
            <a:off x="4648200" y="1440656"/>
            <a:ext cx="4038600" cy="3325416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85000" lnSpcReduction="20000"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 #tint </a:t>
            </a:r>
            <a:r>
              <a:rPr lang="en-US" sz="1800" dirty="0" err="1" smtClean="0">
                <a:solidFill>
                  <a:schemeClr val="tx1"/>
                </a:solidFill>
                <a:ea typeface="+mn-ea"/>
                <a:cs typeface="+mn-cs"/>
              </a:rPr>
              <a:t>midtones</a:t>
            </a:r>
            <a:endParaRPr lang="en-US" sz="1800" dirty="0" smtClean="0">
              <a:solidFill>
                <a:schemeClr val="tx1"/>
              </a:solidFill>
              <a:ea typeface="+mn-ea"/>
              <a:cs typeface="+mn-cs"/>
            </a:endParaRP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  if (red &gt; 62 and red &lt; 192):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    red = red*1.15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    blue = blue*0.85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sz="1800" dirty="0" smtClean="0">
              <a:solidFill>
                <a:schemeClr val="tx1"/>
              </a:solidFill>
              <a:ea typeface="+mn-ea"/>
              <a:cs typeface="+mn-cs"/>
            </a:endParaRP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  #tint highlights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  if (red &gt; 191):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    red = red*1.08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    if (red &gt; 255):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      red = 255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sz="1800" dirty="0" smtClean="0">
              <a:solidFill>
                <a:schemeClr val="tx1"/>
              </a:solidFill>
              <a:ea typeface="+mn-ea"/>
              <a:cs typeface="+mn-cs"/>
            </a:endParaRP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    blue = blue*0.93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sz="1800" dirty="0" smtClean="0">
              <a:solidFill>
                <a:schemeClr val="tx1"/>
              </a:solidFill>
              <a:ea typeface="+mn-ea"/>
              <a:cs typeface="+mn-cs"/>
            </a:endParaRP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  #set the new color values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  </a:t>
            </a:r>
            <a:r>
              <a:rPr lang="en-US" sz="1800" dirty="0" err="1" smtClean="0">
                <a:solidFill>
                  <a:schemeClr val="tx1"/>
                </a:solidFill>
                <a:ea typeface="+mn-ea"/>
                <a:cs typeface="+mn-cs"/>
              </a:rPr>
              <a:t>setBlue</a:t>
            </a: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(p, blue)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    </a:t>
            </a:r>
            <a:r>
              <a:rPr lang="en-US" sz="1800" dirty="0" err="1" smtClean="0">
                <a:solidFill>
                  <a:schemeClr val="tx1"/>
                </a:solidFill>
                <a:ea typeface="+mn-ea"/>
                <a:cs typeface="+mn-cs"/>
              </a:rPr>
              <a:t>setRed</a:t>
            </a:r>
            <a:r>
              <a:rPr lang="en-US" sz="1800" dirty="0" smtClean="0">
                <a:solidFill>
                  <a:schemeClr val="tx1"/>
                </a:solidFill>
                <a:ea typeface="+mn-ea"/>
                <a:cs typeface="+mn-cs"/>
              </a:rPr>
              <a:t>(p, red)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</a:t>
            </a:r>
            <a:r>
              <a:rPr lang="fr-FR" altLang="ja-JP" smtClean="0"/>
              <a:t>'</a:t>
            </a:r>
            <a:r>
              <a:rPr lang="en-US" altLang="ja-JP" smtClean="0"/>
              <a:t>s going on here?</a:t>
            </a:r>
            <a:endParaRPr lang="en-US" smtClean="0"/>
          </a:p>
        </p:txBody>
      </p:sp>
      <p:sp>
        <p:nvSpPr>
          <p:cNvPr id="5837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smtClean="0"/>
              <a:t>First, we</a:t>
            </a:r>
            <a:r>
              <a:rPr lang="fr-FR" altLang="ja-JP" smtClean="0"/>
              <a:t>'</a:t>
            </a:r>
            <a:r>
              <a:rPr lang="en-US" altLang="ja-JP" smtClean="0"/>
              <a:t>re calling greyScaleNew (the one with weights).</a:t>
            </a:r>
          </a:p>
          <a:p>
            <a:pPr lvl="1" eaLnBrk="1" hangingPunct="1"/>
            <a:r>
              <a:rPr lang="en-US" sz="1800" smtClean="0"/>
              <a:t>It</a:t>
            </a:r>
            <a:r>
              <a:rPr lang="fr-FR" altLang="ja-JP" sz="1800" smtClean="0"/>
              <a:t>'</a:t>
            </a:r>
            <a:r>
              <a:rPr lang="en-US" altLang="ja-JP" sz="1800" smtClean="0"/>
              <a:t>s perfectly okay to have one function calling another.</a:t>
            </a:r>
          </a:p>
          <a:p>
            <a:pPr eaLnBrk="1" hangingPunct="1"/>
            <a:r>
              <a:rPr lang="en-US" smtClean="0"/>
              <a:t>We then manipulate the red (increasing) and the blue (decreasing) channels to bring out more yellows and oranges.</a:t>
            </a:r>
          </a:p>
          <a:p>
            <a:pPr lvl="1" eaLnBrk="1" hangingPunct="1"/>
            <a:r>
              <a:rPr lang="en-US" sz="1800" smtClean="0"/>
              <a:t>Why are we doing the comparisons on the red? Why </a:t>
            </a:r>
            <a:r>
              <a:rPr lang="en-US" sz="1800" i="1" smtClean="0"/>
              <a:t>not</a:t>
            </a:r>
            <a:r>
              <a:rPr lang="en-US" sz="1800" smtClean="0"/>
              <a:t>?  After greyscale conversion, all channels are the same!</a:t>
            </a:r>
          </a:p>
          <a:p>
            <a:pPr eaLnBrk="1" hangingPunct="1"/>
            <a:r>
              <a:rPr lang="en-US" smtClean="0"/>
              <a:t>Why these values? Trial-and-error: Twiddling the values until it looks the way that you want.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Edge Detection</a:t>
            </a: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smtClean="0"/>
              <a:t>Blurring is averaging across pixels.</a:t>
            </a:r>
          </a:p>
          <a:p>
            <a:pPr eaLnBrk="1" hangingPunct="1"/>
            <a:r>
              <a:rPr lang="en-US" smtClean="0"/>
              <a:t>Edge detection is looking for </a:t>
            </a:r>
            <a:r>
              <a:rPr lang="en-US" i="1" smtClean="0"/>
              <a:t>differences</a:t>
            </a:r>
            <a:r>
              <a:rPr lang="en-US" smtClean="0"/>
              <a:t> between pixels.</a:t>
            </a:r>
          </a:p>
          <a:p>
            <a:pPr lvl="1" eaLnBrk="1" hangingPunct="1"/>
            <a:r>
              <a:rPr lang="en-US" smtClean="0"/>
              <a:t>We draw lines that our eyes see—where the luminance changes.</a:t>
            </a:r>
          </a:p>
          <a:p>
            <a:pPr eaLnBrk="1" hangingPunct="1"/>
            <a:r>
              <a:rPr lang="en-US" smtClean="0"/>
              <a:t>If the pixel changes left-to-right, up and down, then we make our pixel black. Else white.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>
          <a:xfrm>
            <a:off x="457200" y="321459"/>
            <a:ext cx="5194920" cy="857250"/>
          </a:xfrm>
        </p:spPr>
        <p:txBody>
          <a:bodyPr/>
          <a:lstStyle/>
          <a:p>
            <a:r>
              <a:rPr lang="en-US" dirty="0" smtClean="0"/>
              <a:t>Edge Detection</a:t>
            </a: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>
          <a:xfrm>
            <a:off x="446856" y="1697558"/>
            <a:ext cx="8229600" cy="3394472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Wingdings 2" pitchFamily="18" charset="2"/>
              <a:buNone/>
            </a:pPr>
            <a:r>
              <a:rPr lang="en-US" sz="2000" dirty="0" smtClean="0"/>
              <a:t>def edge(source):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dirty="0" smtClean="0"/>
              <a:t>  for </a:t>
            </a:r>
            <a:r>
              <a:rPr lang="en-US" sz="2000" dirty="0" err="1" smtClean="0"/>
              <a:t>px</a:t>
            </a:r>
            <a:r>
              <a:rPr lang="en-US" sz="2000" dirty="0" smtClean="0"/>
              <a:t> in </a:t>
            </a:r>
            <a:r>
              <a:rPr lang="en-US" sz="2000" dirty="0" err="1" smtClean="0"/>
              <a:t>getPixels</a:t>
            </a:r>
            <a:r>
              <a:rPr lang="en-US" sz="2000" dirty="0" smtClean="0"/>
              <a:t>(source):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dirty="0" smtClean="0"/>
              <a:t>    x = </a:t>
            </a:r>
            <a:r>
              <a:rPr lang="en-US" sz="2000" dirty="0" err="1" smtClean="0"/>
              <a:t>getX</a:t>
            </a:r>
            <a:r>
              <a:rPr lang="en-US" sz="2000" dirty="0" smtClean="0"/>
              <a:t>(</a:t>
            </a:r>
            <a:r>
              <a:rPr lang="en-US" sz="2000" dirty="0" err="1" smtClean="0"/>
              <a:t>px</a:t>
            </a:r>
            <a:r>
              <a:rPr lang="en-US" sz="2000" dirty="0" smtClean="0"/>
              <a:t>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dirty="0" smtClean="0"/>
              <a:t>    y = </a:t>
            </a:r>
            <a:r>
              <a:rPr lang="en-US" sz="2000" dirty="0" err="1" smtClean="0"/>
              <a:t>getY</a:t>
            </a:r>
            <a:r>
              <a:rPr lang="en-US" sz="2000" dirty="0" smtClean="0"/>
              <a:t>(</a:t>
            </a:r>
            <a:r>
              <a:rPr lang="en-US" sz="2000" dirty="0" err="1" smtClean="0"/>
              <a:t>px</a:t>
            </a:r>
            <a:r>
              <a:rPr lang="en-US" sz="2000" dirty="0" smtClean="0"/>
              <a:t>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dirty="0" smtClean="0"/>
              <a:t>    if y &lt; </a:t>
            </a:r>
            <a:r>
              <a:rPr lang="en-US" sz="2000" dirty="0" err="1" smtClean="0"/>
              <a:t>getHeight</a:t>
            </a:r>
            <a:r>
              <a:rPr lang="en-US" sz="2000" dirty="0" smtClean="0"/>
              <a:t>(source)-1 and x &lt; </a:t>
            </a:r>
            <a:r>
              <a:rPr lang="en-US" sz="2000" dirty="0" err="1" smtClean="0"/>
              <a:t>getWidth</a:t>
            </a:r>
            <a:r>
              <a:rPr lang="en-US" sz="2000" dirty="0" smtClean="0"/>
              <a:t>(source)-1: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dirty="0" smtClean="0"/>
              <a:t>      sum = </a:t>
            </a:r>
            <a:r>
              <a:rPr lang="en-US" sz="2000" dirty="0" err="1" smtClean="0"/>
              <a:t>getRed</a:t>
            </a:r>
            <a:r>
              <a:rPr lang="en-US" sz="2000" dirty="0" smtClean="0"/>
              <a:t>(</a:t>
            </a:r>
            <a:r>
              <a:rPr lang="en-US" sz="2000" dirty="0" err="1" smtClean="0"/>
              <a:t>px</a:t>
            </a:r>
            <a:r>
              <a:rPr lang="en-US" sz="2000" dirty="0" smtClean="0"/>
              <a:t>)+</a:t>
            </a:r>
            <a:r>
              <a:rPr lang="en-US" sz="2000" dirty="0" err="1" smtClean="0"/>
              <a:t>getGreen</a:t>
            </a:r>
            <a:r>
              <a:rPr lang="en-US" sz="2000" dirty="0" smtClean="0"/>
              <a:t>(</a:t>
            </a:r>
            <a:r>
              <a:rPr lang="en-US" sz="2000" dirty="0" err="1" smtClean="0"/>
              <a:t>px</a:t>
            </a:r>
            <a:r>
              <a:rPr lang="en-US" sz="2000" dirty="0" smtClean="0"/>
              <a:t>)+</a:t>
            </a:r>
            <a:r>
              <a:rPr lang="en-US" sz="2000" dirty="0" err="1" smtClean="0"/>
              <a:t>getBlue</a:t>
            </a:r>
            <a:r>
              <a:rPr lang="en-US" sz="2000" dirty="0" smtClean="0"/>
              <a:t>(</a:t>
            </a:r>
            <a:r>
              <a:rPr lang="en-US" sz="2000" dirty="0" err="1" smtClean="0"/>
              <a:t>px</a:t>
            </a:r>
            <a:r>
              <a:rPr lang="en-US" sz="2000" dirty="0" smtClean="0"/>
              <a:t>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dirty="0" smtClean="0"/>
              <a:t>      </a:t>
            </a:r>
            <a:r>
              <a:rPr lang="en-US" sz="2000" dirty="0" err="1" smtClean="0"/>
              <a:t>botrt</a:t>
            </a:r>
            <a:r>
              <a:rPr lang="en-US" sz="2000" dirty="0" smtClean="0"/>
              <a:t> = </a:t>
            </a:r>
            <a:r>
              <a:rPr lang="en-US" sz="2000" dirty="0" err="1" smtClean="0"/>
              <a:t>getPixel</a:t>
            </a:r>
            <a:r>
              <a:rPr lang="en-US" sz="2000" dirty="0" smtClean="0"/>
              <a:t>(source,x+1,y+1)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dirty="0" smtClean="0"/>
              <a:t>      sum2 = </a:t>
            </a:r>
            <a:r>
              <a:rPr lang="en-US" sz="2000" dirty="0" err="1" smtClean="0"/>
              <a:t>getRed</a:t>
            </a:r>
            <a:r>
              <a:rPr lang="en-US" sz="2000" dirty="0" smtClean="0"/>
              <a:t>(</a:t>
            </a:r>
            <a:r>
              <a:rPr lang="en-US" sz="2000" dirty="0" err="1" smtClean="0"/>
              <a:t>botrt</a:t>
            </a:r>
            <a:r>
              <a:rPr lang="en-US" sz="2000" dirty="0" smtClean="0"/>
              <a:t>)+</a:t>
            </a:r>
            <a:r>
              <a:rPr lang="en-US" sz="2000" dirty="0" err="1" smtClean="0"/>
              <a:t>getGreen</a:t>
            </a:r>
            <a:r>
              <a:rPr lang="en-US" sz="2000" dirty="0" smtClean="0"/>
              <a:t>(</a:t>
            </a:r>
            <a:r>
              <a:rPr lang="en-US" sz="2000" dirty="0" err="1" smtClean="0"/>
              <a:t>botrt</a:t>
            </a:r>
            <a:r>
              <a:rPr lang="en-US" sz="2000" dirty="0" smtClean="0"/>
              <a:t>)+</a:t>
            </a:r>
            <a:r>
              <a:rPr lang="en-US" sz="2000" dirty="0" err="1" smtClean="0"/>
              <a:t>getBlue</a:t>
            </a:r>
            <a:r>
              <a:rPr lang="en-US" sz="2000" dirty="0" smtClean="0"/>
              <a:t>(</a:t>
            </a:r>
            <a:r>
              <a:rPr lang="en-US" sz="2000" dirty="0" err="1" smtClean="0"/>
              <a:t>botrt</a:t>
            </a:r>
            <a:r>
              <a:rPr lang="en-US" sz="2000" dirty="0" smtClean="0"/>
              <a:t>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dirty="0" smtClean="0"/>
              <a:t>      diff = abs(sum2-sum)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dirty="0" smtClean="0"/>
              <a:t>      </a:t>
            </a:r>
            <a:r>
              <a:rPr lang="en-US" sz="2000" dirty="0" err="1" smtClean="0"/>
              <a:t>newcolor</a:t>
            </a:r>
            <a:r>
              <a:rPr lang="en-US" sz="2000" dirty="0" smtClean="0"/>
              <a:t> = </a:t>
            </a:r>
            <a:r>
              <a:rPr lang="en-US" sz="2000" dirty="0" err="1" smtClean="0"/>
              <a:t>makeColor</a:t>
            </a:r>
            <a:r>
              <a:rPr lang="en-US" sz="2000" dirty="0" smtClean="0"/>
              <a:t>(</a:t>
            </a:r>
            <a:r>
              <a:rPr lang="en-US" sz="2000" dirty="0" err="1" smtClean="0"/>
              <a:t>diff,diff,diff</a:t>
            </a:r>
            <a:r>
              <a:rPr lang="en-US" sz="2000" dirty="0" smtClean="0"/>
              <a:t>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dirty="0" smtClean="0"/>
              <a:t>      </a:t>
            </a:r>
            <a:r>
              <a:rPr lang="en-US" sz="2000" dirty="0" err="1" smtClean="0"/>
              <a:t>setColor</a:t>
            </a:r>
            <a:r>
              <a:rPr lang="en-US" sz="2000" dirty="0" smtClean="0"/>
              <a:t>(</a:t>
            </a:r>
            <a:r>
              <a:rPr lang="en-US" sz="2000" dirty="0" err="1" smtClean="0"/>
              <a:t>px,newcolor</a:t>
            </a:r>
            <a:r>
              <a:rPr lang="en-US" sz="2000" dirty="0" smtClean="0"/>
              <a:t>)</a:t>
            </a:r>
          </a:p>
        </p:txBody>
      </p:sp>
      <p:pic>
        <p:nvPicPr>
          <p:cNvPr id="62467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0"/>
            <a:ext cx="3354388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/>
              <a:t>Even Simpler Edge Detection</a:t>
            </a:r>
            <a:endParaRPr lang="en-US" dirty="0"/>
          </a:p>
        </p:txBody>
      </p:sp>
      <p:pic>
        <p:nvPicPr>
          <p:cNvPr id="63490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14550"/>
            <a:ext cx="9144000" cy="2445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4343400" cy="857250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Edge detect, then negate</a:t>
            </a:r>
            <a:endParaRPr lang="en-US" dirty="0"/>
          </a:p>
        </p:txBody>
      </p:sp>
      <p:pic>
        <p:nvPicPr>
          <p:cNvPr id="64514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1" y="114300"/>
            <a:ext cx="2085975" cy="3314700"/>
          </a:xfrm>
          <a:prstGeom prst="rect">
            <a:avLst/>
          </a:prstGeom>
          <a:noFill/>
          <a:ln w="9525">
            <a:solidFill>
              <a:srgbClr val="0F6FC6"/>
            </a:solidFill>
            <a:miter lim="800000"/>
            <a:headEnd/>
            <a:tailEnd/>
          </a:ln>
        </p:spPr>
      </p:pic>
      <p:pic>
        <p:nvPicPr>
          <p:cNvPr id="64515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600450"/>
            <a:ext cx="8529638" cy="1177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/>
              <a:t>Yet Another Version</a:t>
            </a:r>
            <a:endParaRPr lang="en-US" dirty="0"/>
          </a:p>
        </p:txBody>
      </p:sp>
      <p:pic>
        <p:nvPicPr>
          <p:cNvPr id="65538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485900"/>
            <a:ext cx="701040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9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8376" y="0"/>
            <a:ext cx="172402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Content Placeholder 2"/>
          <p:cNvSpPr>
            <a:spLocks noGrp="1"/>
          </p:cNvSpPr>
          <p:nvPr>
            <p:ph idx="1"/>
          </p:nvPr>
        </p:nvSpPr>
        <p:spPr>
          <a:xfrm>
            <a:off x="369888" y="348854"/>
            <a:ext cx="7707312" cy="4654153"/>
          </a:xfrm>
        </p:spPr>
        <p:txBody>
          <a:bodyPr>
            <a:normAutofit lnSpcReduction="10000"/>
          </a:bodyPr>
          <a:lstStyle/>
          <a:p>
            <a:pPr marL="0" indent="0">
              <a:buFont typeface="Wingdings 2" pitchFamily="18" charset="2"/>
              <a:buNone/>
            </a:pPr>
            <a:r>
              <a:rPr lang="en-US" dirty="0" smtClean="0"/>
              <a:t>I want to make a </a:t>
            </a:r>
            <a:r>
              <a:rPr lang="en-US" dirty="0" err="1" smtClean="0"/>
              <a:t>changeRed</a:t>
            </a:r>
            <a:r>
              <a:rPr lang="en-US" dirty="0" smtClean="0"/>
              <a:t> function that will let me: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600" dirty="0" smtClean="0"/>
              <a:t>def </a:t>
            </a:r>
            <a:r>
              <a:rPr lang="en-US" sz="1600" dirty="0" err="1" smtClean="0"/>
              <a:t>changeRed</a:t>
            </a:r>
            <a:r>
              <a:rPr lang="en-US" sz="1600" dirty="0" smtClean="0"/>
              <a:t>(picture, amount):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600" dirty="0" smtClean="0"/>
              <a:t>    for p in </a:t>
            </a:r>
            <a:r>
              <a:rPr lang="en-US" sz="1600" dirty="0" err="1" smtClean="0"/>
              <a:t>getPixels</a:t>
            </a:r>
            <a:r>
              <a:rPr lang="en-US" sz="1600" dirty="0" smtClean="0"/>
              <a:t>(picture):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600" dirty="0" smtClean="0"/>
              <a:t>      value=</a:t>
            </a:r>
            <a:r>
              <a:rPr lang="en-US" sz="1600" dirty="0" err="1" smtClean="0"/>
              <a:t>getRed</a:t>
            </a:r>
            <a:r>
              <a:rPr lang="en-US" sz="1600" dirty="0" smtClean="0"/>
              <a:t>(p)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600" dirty="0" smtClean="0"/>
              <a:t>      </a:t>
            </a:r>
            <a:r>
              <a:rPr lang="en-US" sz="1600" dirty="0" err="1" smtClean="0"/>
              <a:t>setRed</a:t>
            </a:r>
            <a:r>
              <a:rPr lang="en-US" sz="1600" dirty="0" smtClean="0"/>
              <a:t>(</a:t>
            </a:r>
            <a:r>
              <a:rPr lang="en-US" sz="1600" dirty="0" err="1" smtClean="0"/>
              <a:t>p,value</a:t>
            </a:r>
            <a:r>
              <a:rPr lang="en-US" sz="1600" dirty="0" smtClean="0"/>
              <a:t>*amount)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600" dirty="0" smtClean="0"/>
              <a:t>If </a:t>
            </a:r>
            <a:r>
              <a:rPr lang="en-US" altLang="en-US" sz="1600" dirty="0" smtClean="0"/>
              <a:t>“</a:t>
            </a:r>
            <a:r>
              <a:rPr lang="en-US" sz="1600" dirty="0" smtClean="0"/>
              <a:t>b</a:t>
            </a:r>
            <a:r>
              <a:rPr lang="en-US" altLang="en-US" sz="1600" dirty="0" smtClean="0"/>
              <a:t>”</a:t>
            </a:r>
            <a:r>
              <a:rPr lang="en-US" sz="1600" dirty="0" smtClean="0"/>
              <a:t> is the Big Ben picture, which of the below did this </a:t>
            </a:r>
            <a:r>
              <a:rPr lang="en-US" sz="1600" dirty="0" smtClean="0">
                <a:sym typeface="Wingdings" pitchFamily="2" charset="2"/>
              </a:rPr>
              <a:t></a:t>
            </a:r>
            <a:endParaRPr lang="en-US" sz="1600" dirty="0" smtClean="0"/>
          </a:p>
          <a:p>
            <a:pPr marL="0" indent="0">
              <a:buFont typeface="Wingdings 2" pitchFamily="18" charset="2"/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err="1" smtClean="0"/>
              <a:t>changeRed</a:t>
            </a:r>
            <a:r>
              <a:rPr lang="en-US" sz="1600" dirty="0" smtClean="0"/>
              <a:t>(b,1.5)</a:t>
            </a:r>
          </a:p>
          <a:p>
            <a:pPr marL="0" indent="0">
              <a:buFont typeface="Wingdings 2" pitchFamily="18" charset="2"/>
              <a:buNone/>
            </a:pPr>
            <a:endParaRPr lang="en-US" sz="1600" dirty="0" smtClean="0"/>
          </a:p>
          <a:p>
            <a:pPr marL="0" indent="0">
              <a:buFont typeface="Wingdings 2" pitchFamily="18" charset="2"/>
              <a:buNone/>
            </a:pPr>
            <a:r>
              <a:rPr lang="en-US" sz="1600" dirty="0" err="1" smtClean="0"/>
              <a:t>changeRed</a:t>
            </a:r>
            <a:r>
              <a:rPr lang="en-US" sz="1600" dirty="0" smtClean="0"/>
              <a:t>(b,2.0)</a:t>
            </a:r>
          </a:p>
          <a:p>
            <a:pPr marL="0" indent="0">
              <a:buFont typeface="Wingdings 2" pitchFamily="18" charset="2"/>
              <a:buNone/>
            </a:pPr>
            <a:endParaRPr lang="en-US" sz="1600" dirty="0" smtClean="0"/>
          </a:p>
          <a:p>
            <a:pPr marL="0" indent="0">
              <a:buFont typeface="Wingdings 2" pitchFamily="18" charset="2"/>
              <a:buNone/>
            </a:pPr>
            <a:endParaRPr lang="en-US" sz="1600" dirty="0" smtClean="0"/>
          </a:p>
          <a:p>
            <a:pPr marL="0" indent="0">
              <a:buFont typeface="Wingdings 2" pitchFamily="18" charset="2"/>
              <a:buNone/>
            </a:pPr>
            <a:r>
              <a:rPr lang="en-US" sz="1600" dirty="0" err="1" smtClean="0"/>
              <a:t>changeRed</a:t>
            </a:r>
            <a:r>
              <a:rPr lang="en-US" sz="1600" dirty="0" smtClean="0"/>
              <a:t>(b,0)</a:t>
            </a:r>
          </a:p>
          <a:p>
            <a:pPr marL="0" indent="0">
              <a:buFont typeface="Wingdings 2" pitchFamily="18" charset="2"/>
              <a:buNone/>
            </a:pPr>
            <a:endParaRPr lang="en-US" sz="1600" dirty="0" smtClean="0"/>
          </a:p>
          <a:p>
            <a:pPr marL="0" indent="0">
              <a:buFont typeface="Wingdings 2" pitchFamily="18" charset="2"/>
              <a:buNone/>
            </a:pPr>
            <a:endParaRPr lang="en-US" sz="1600" dirty="0" smtClean="0"/>
          </a:p>
        </p:txBody>
      </p:sp>
      <p:pic>
        <p:nvPicPr>
          <p:cNvPr id="19458" name="Picture 6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3291830"/>
            <a:ext cx="6096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7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2715766"/>
            <a:ext cx="6096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8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1760" y="4083918"/>
            <a:ext cx="6096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1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16676" y="771525"/>
            <a:ext cx="23542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381000" y="171450"/>
            <a:ext cx="3276600" cy="10287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>
                <a:ea typeface="+mj-ea"/>
                <a:cs typeface="+mj-cs"/>
              </a:rPr>
              <a:t>More Careful Edge Detection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304800" y="1257300"/>
            <a:ext cx="6400800" cy="371475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def 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lineDetect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(filename):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orig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makePicture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(filename)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makeBw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makePicture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(filename)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for x in range(0,getWidth(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orig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)-1):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for y in range(0,getHeight(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orig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)-1):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  here=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getPixel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makeBw,x,y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  down=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getPixel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(orig,x,y+1)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  right=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getPixel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(orig,x+1,y)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hereL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=(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getRed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(here)+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getGreen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(here)+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getBlue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(here))/3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downL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=(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getRed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(down)+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getGreen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(down)+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getBlue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(down))/3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  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rightL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=(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getRed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(right)+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getGreen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(right)+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getBlue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(right))/3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  if abs(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hereL-downL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)&gt;10 and abs(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hereL-rightL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)&gt;10: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    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setColor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here,black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  if abs(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hereL-downL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)&lt;=10 and abs(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hereL-rightL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)&lt;=10: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      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setColor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here,white</a:t>
            </a: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tx1"/>
                </a:solidFill>
                <a:ea typeface="+mn-ea"/>
                <a:cs typeface="+mn-cs"/>
              </a:rPr>
              <a:t>  return </a:t>
            </a:r>
            <a:r>
              <a:rPr lang="en-US" sz="1200" dirty="0" err="1" smtClean="0">
                <a:solidFill>
                  <a:schemeClr val="tx1"/>
                </a:solidFill>
                <a:ea typeface="+mn-ea"/>
                <a:cs typeface="+mn-cs"/>
              </a:rPr>
              <a:t>makeBw</a:t>
            </a:r>
            <a:endParaRPr lang="en-US" sz="1200" dirty="0" smtClean="0">
              <a:solidFill>
                <a:schemeClr val="tx1"/>
              </a:solidFill>
              <a:ea typeface="+mn-ea"/>
              <a:cs typeface="+mn-cs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sz="1600" dirty="0" smtClean="0">
              <a:ea typeface="+mn-ea"/>
              <a:cs typeface="+mn-cs"/>
            </a:endParaRPr>
          </a:p>
        </p:txBody>
      </p:sp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9800" y="0"/>
            <a:ext cx="4394200" cy="209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2" name="TextBox 4"/>
          <p:cNvSpPr txBox="1">
            <a:spLocks noChangeArrowheads="1"/>
          </p:cNvSpPr>
          <p:nvPr/>
        </p:nvSpPr>
        <p:spPr bwMode="auto">
          <a:xfrm>
            <a:off x="6858000" y="3257550"/>
            <a:ext cx="2057400" cy="101566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Here we look in all four directions.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 subtraction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smtClean="0"/>
              <a:t>Let</a:t>
            </a:r>
            <a:r>
              <a:rPr lang="fr-FR" altLang="ja-JP" smtClean="0"/>
              <a:t>'</a:t>
            </a:r>
            <a:r>
              <a:rPr lang="en-US" altLang="ja-JP" smtClean="0"/>
              <a:t>s say that you have a picture of someone, and a picture of the same place (same background) without the someone there, could you subtract out the background and leave the picture of the person?</a:t>
            </a:r>
            <a:br>
              <a:rPr lang="en-US" altLang="ja-JP" smtClean="0"/>
            </a:br>
            <a:endParaRPr lang="en-US" altLang="ja-JP" smtClean="0"/>
          </a:p>
          <a:p>
            <a:pPr eaLnBrk="1" hangingPunct="1"/>
            <a:r>
              <a:rPr lang="en-US" smtClean="0"/>
              <a:t>Maybe even change the background?</a:t>
            </a:r>
            <a:br>
              <a:rPr lang="en-US" smtClean="0"/>
            </a:br>
            <a:endParaRPr lang="en-US" smtClean="0"/>
          </a:p>
          <a:p>
            <a:pPr eaLnBrk="1" hangingPunct="1"/>
            <a:r>
              <a:rPr lang="en-US" smtClean="0"/>
              <a:t>Let</a:t>
            </a:r>
            <a:r>
              <a:rPr lang="fr-FR" altLang="ja-JP" smtClean="0"/>
              <a:t>'</a:t>
            </a:r>
            <a:r>
              <a:rPr lang="en-US" altLang="ja-JP" smtClean="0"/>
              <a:t>s take that as our problem!</a:t>
            </a:r>
            <a:endParaRPr lang="en-US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5"/>
          <p:cNvPicPr>
            <a:picLocks noGrp="1" noChangeAspect="1" noChangeArrowheads="1"/>
          </p:cNvPicPr>
          <p:nvPr>
            <p:ph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0" y="2486025"/>
            <a:ext cx="0" cy="0"/>
          </a:xfrm>
          <a:noFill/>
        </p:spPr>
      </p:pic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400050"/>
            <a:ext cx="8229600" cy="8572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Person (Katie) and Background</a:t>
            </a:r>
          </a:p>
        </p:txBody>
      </p:sp>
      <p:pic>
        <p:nvPicPr>
          <p:cNvPr id="7065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257300"/>
            <a:ext cx="7678738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3543300"/>
            <a:ext cx="2514600" cy="1463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1" name="TextBox 5"/>
          <p:cNvSpPr txBox="1">
            <a:spLocks noChangeArrowheads="1"/>
          </p:cNvSpPr>
          <p:nvPr/>
        </p:nvSpPr>
        <p:spPr bwMode="auto">
          <a:xfrm>
            <a:off x="2590800" y="3886200"/>
            <a:ext cx="1676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Let</a:t>
            </a:r>
            <a:r>
              <a:rPr lang="fr-FR" altLang="ja-JP"/>
              <a:t>'</a:t>
            </a:r>
            <a:r>
              <a:rPr lang="en-US" altLang="ja-JP"/>
              <a:t>s put Katie on the moon!</a:t>
            </a: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smtClean="0"/>
              <a:t>Where do we start?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mtClean="0"/>
              <a:t>What we most need to do is to figure out whether the pixel in the Person shot is the same as the in the Background shot.</a:t>
            </a:r>
          </a:p>
          <a:p>
            <a:pPr eaLnBrk="1" hangingPunct="1"/>
            <a:r>
              <a:rPr lang="en-US" smtClean="0"/>
              <a:t>Will they be the EXACT same color?  Probably not.</a:t>
            </a:r>
          </a:p>
          <a:p>
            <a:pPr eaLnBrk="1" hangingPunct="1"/>
            <a:r>
              <a:rPr lang="en-US" smtClean="0"/>
              <a:t>So, we</a:t>
            </a:r>
            <a:r>
              <a:rPr lang="fr-FR" altLang="ja-JP" smtClean="0"/>
              <a:t>'</a:t>
            </a:r>
            <a:r>
              <a:rPr lang="en-US" altLang="ja-JP" smtClean="0"/>
              <a:t>ll need some way of figuring out if two colors are close…</a:t>
            </a:r>
            <a:endParaRPr lang="en-US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distance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smtClean="0"/>
              <a:t>So we know that we want to ask:</a:t>
            </a:r>
            <a:br>
              <a:rPr lang="en-US" smtClean="0"/>
            </a:br>
            <a:r>
              <a:rPr lang="en-US" smtClean="0"/>
              <a:t>	if distance(personColor,bgColor) &gt; someValue</a:t>
            </a:r>
          </a:p>
          <a:p>
            <a:pPr eaLnBrk="1" hangingPunct="1"/>
            <a:r>
              <a:rPr lang="en-US" smtClean="0"/>
              <a:t>And what do we then?</a:t>
            </a:r>
          </a:p>
          <a:p>
            <a:pPr lvl="1" eaLnBrk="1" hangingPunct="1"/>
            <a:r>
              <a:rPr lang="en-US" smtClean="0"/>
              <a:t>We want to grab the color from another background (a new background) at the same point.</a:t>
            </a:r>
          </a:p>
          <a:p>
            <a:pPr lvl="1" eaLnBrk="1" hangingPunct="1"/>
            <a:r>
              <a:rPr lang="en-US" smtClean="0"/>
              <a:t>Do we have any examples of doing that?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/>
          <a:lstStyle/>
          <a:p>
            <a:pPr eaLnBrk="1" hangingPunct="1"/>
            <a:r>
              <a:rPr lang="en-US" smtClean="0"/>
              <a:t>Where we are so far:</a:t>
            </a:r>
          </a:p>
        </p:txBody>
      </p:sp>
      <p:sp>
        <p:nvSpPr>
          <p:cNvPr id="788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1800" smtClean="0"/>
              <a:t>if distance(personColor,bgColor) &gt; someValue: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smtClean="0"/>
              <a:t>  bgcolor = getColor(getPixel(newBg,x,y))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smtClean="0"/>
              <a:t>  setColor(getPixel(person,x,y), bgcolor)</a:t>
            </a:r>
          </a:p>
          <a:p>
            <a:pPr eaLnBrk="1" hangingPunct="1"/>
            <a:r>
              <a:rPr lang="en-US" sz="2400" smtClean="0"/>
              <a:t>What else do we need?</a:t>
            </a:r>
          </a:p>
          <a:p>
            <a:pPr lvl="1" eaLnBrk="1" hangingPunct="1"/>
            <a:r>
              <a:rPr lang="en-US" sz="1700" smtClean="0"/>
              <a:t>We need to get all these variables set up</a:t>
            </a:r>
          </a:p>
          <a:p>
            <a:pPr lvl="2" eaLnBrk="1" hangingPunct="1"/>
            <a:r>
              <a:rPr lang="en-US" sz="1900" smtClean="0"/>
              <a:t>We need to input a person picture, a background (background without person), and a new background.</a:t>
            </a:r>
          </a:p>
          <a:p>
            <a:pPr lvl="2" eaLnBrk="1" hangingPunct="1"/>
            <a:r>
              <a:rPr lang="en-US" sz="1900" smtClean="0"/>
              <a:t>We need a loop where x and y are the right values</a:t>
            </a:r>
          </a:p>
          <a:p>
            <a:pPr lvl="2" eaLnBrk="1" hangingPunct="1"/>
            <a:r>
              <a:rPr lang="en-US" sz="1900" smtClean="0"/>
              <a:t>We have to figure out personColor and bgColor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305800" cy="857250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Swap a background using background subtraction</a:t>
            </a: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533400" y="1714500"/>
            <a:ext cx="4056816" cy="2862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0" dirty="0" err="1">
                <a:ea typeface="+mn-ea"/>
              </a:rPr>
              <a:t>def</a:t>
            </a:r>
            <a:r>
              <a:rPr lang="en-US" b="0" dirty="0">
                <a:ea typeface="+mn-ea"/>
              </a:rPr>
              <a:t> </a:t>
            </a:r>
            <a:r>
              <a:rPr lang="en-US" b="0" dirty="0" err="1">
                <a:ea typeface="+mn-ea"/>
              </a:rPr>
              <a:t>swapBack</a:t>
            </a:r>
            <a:r>
              <a:rPr lang="en-US" b="0" dirty="0">
                <a:ea typeface="+mn-ea"/>
              </a:rPr>
              <a:t>(</a:t>
            </a:r>
            <a:r>
              <a:rPr lang="en-US" b="0" dirty="0" err="1">
                <a:ea typeface="+mn-ea"/>
              </a:rPr>
              <a:t>pict,bg,newBg</a:t>
            </a:r>
            <a:r>
              <a:rPr lang="en-US" b="0" dirty="0">
                <a:ea typeface="+mn-ea"/>
              </a:rPr>
              <a:t>):</a:t>
            </a:r>
          </a:p>
          <a:p>
            <a:pPr>
              <a:defRPr/>
            </a:pPr>
            <a:r>
              <a:rPr lang="en-US" b="0" dirty="0">
                <a:ea typeface="+mn-ea"/>
              </a:rPr>
              <a:t>  for </a:t>
            </a:r>
            <a:r>
              <a:rPr lang="en-US" b="0" dirty="0" err="1">
                <a:ea typeface="+mn-ea"/>
              </a:rPr>
              <a:t>px</a:t>
            </a:r>
            <a:r>
              <a:rPr lang="en-US" b="0" dirty="0">
                <a:ea typeface="+mn-ea"/>
              </a:rPr>
              <a:t> in </a:t>
            </a:r>
            <a:r>
              <a:rPr lang="en-US" b="0" dirty="0" err="1">
                <a:ea typeface="+mn-ea"/>
              </a:rPr>
              <a:t>getPixels</a:t>
            </a:r>
            <a:r>
              <a:rPr lang="en-US" b="0" dirty="0">
                <a:ea typeface="+mn-ea"/>
              </a:rPr>
              <a:t>(</a:t>
            </a:r>
            <a:r>
              <a:rPr lang="en-US" b="0" dirty="0" err="1">
                <a:ea typeface="+mn-ea"/>
              </a:rPr>
              <a:t>pict</a:t>
            </a:r>
            <a:r>
              <a:rPr lang="en-US" b="0" dirty="0">
                <a:ea typeface="+mn-ea"/>
              </a:rPr>
              <a:t>):</a:t>
            </a:r>
          </a:p>
          <a:p>
            <a:pPr>
              <a:defRPr/>
            </a:pPr>
            <a:r>
              <a:rPr lang="en-US" b="0" dirty="0">
                <a:ea typeface="+mn-ea"/>
              </a:rPr>
              <a:t>    x = </a:t>
            </a:r>
            <a:r>
              <a:rPr lang="en-US" b="0" dirty="0" err="1">
                <a:ea typeface="+mn-ea"/>
              </a:rPr>
              <a:t>getX</a:t>
            </a:r>
            <a:r>
              <a:rPr lang="en-US" b="0" dirty="0">
                <a:ea typeface="+mn-ea"/>
              </a:rPr>
              <a:t>(</a:t>
            </a:r>
            <a:r>
              <a:rPr lang="en-US" b="0" dirty="0" err="1">
                <a:ea typeface="+mn-ea"/>
              </a:rPr>
              <a:t>px</a:t>
            </a:r>
            <a:r>
              <a:rPr lang="en-US" b="0" dirty="0">
                <a:ea typeface="+mn-ea"/>
              </a:rPr>
              <a:t>)</a:t>
            </a:r>
          </a:p>
          <a:p>
            <a:pPr>
              <a:defRPr/>
            </a:pPr>
            <a:r>
              <a:rPr lang="en-US" b="0" dirty="0">
                <a:ea typeface="+mn-ea"/>
              </a:rPr>
              <a:t>    y = </a:t>
            </a:r>
            <a:r>
              <a:rPr lang="en-US" b="0" dirty="0" err="1">
                <a:ea typeface="+mn-ea"/>
              </a:rPr>
              <a:t>getY</a:t>
            </a:r>
            <a:r>
              <a:rPr lang="en-US" b="0" dirty="0">
                <a:ea typeface="+mn-ea"/>
              </a:rPr>
              <a:t>(</a:t>
            </a:r>
            <a:r>
              <a:rPr lang="en-US" b="0" dirty="0" err="1">
                <a:ea typeface="+mn-ea"/>
              </a:rPr>
              <a:t>px</a:t>
            </a:r>
            <a:r>
              <a:rPr lang="en-US" b="0" dirty="0">
                <a:ea typeface="+mn-ea"/>
              </a:rPr>
              <a:t>)</a:t>
            </a:r>
          </a:p>
          <a:p>
            <a:pPr>
              <a:defRPr/>
            </a:pPr>
            <a:r>
              <a:rPr lang="en-US" b="0" dirty="0">
                <a:ea typeface="+mn-ea"/>
              </a:rPr>
              <a:t>    </a:t>
            </a:r>
            <a:r>
              <a:rPr lang="en-US" b="0" dirty="0" err="1">
                <a:ea typeface="+mn-ea"/>
              </a:rPr>
              <a:t>bgPx</a:t>
            </a:r>
            <a:r>
              <a:rPr lang="en-US" b="0" dirty="0">
                <a:ea typeface="+mn-ea"/>
              </a:rPr>
              <a:t> = </a:t>
            </a:r>
            <a:r>
              <a:rPr lang="en-US" b="0" dirty="0" err="1">
                <a:ea typeface="+mn-ea"/>
              </a:rPr>
              <a:t>getPixel</a:t>
            </a:r>
            <a:r>
              <a:rPr lang="en-US" b="0" dirty="0">
                <a:ea typeface="+mn-ea"/>
              </a:rPr>
              <a:t>(</a:t>
            </a:r>
            <a:r>
              <a:rPr lang="en-US" b="0" dirty="0" err="1">
                <a:ea typeface="+mn-ea"/>
              </a:rPr>
              <a:t>bg,x,y</a:t>
            </a:r>
            <a:r>
              <a:rPr lang="en-US" b="0" dirty="0">
                <a:ea typeface="+mn-ea"/>
              </a:rPr>
              <a:t>)</a:t>
            </a:r>
          </a:p>
          <a:p>
            <a:pPr>
              <a:defRPr/>
            </a:pPr>
            <a:r>
              <a:rPr lang="en-US" b="0" dirty="0">
                <a:ea typeface="+mn-ea"/>
              </a:rPr>
              <a:t>    </a:t>
            </a:r>
            <a:r>
              <a:rPr lang="en-US" b="0" dirty="0" err="1">
                <a:ea typeface="+mn-ea"/>
              </a:rPr>
              <a:t>pxcol</a:t>
            </a:r>
            <a:r>
              <a:rPr lang="en-US" b="0" dirty="0">
                <a:ea typeface="+mn-ea"/>
              </a:rPr>
              <a:t> = </a:t>
            </a:r>
            <a:r>
              <a:rPr lang="en-US" b="0" dirty="0" err="1">
                <a:ea typeface="+mn-ea"/>
              </a:rPr>
              <a:t>getColor</a:t>
            </a:r>
            <a:r>
              <a:rPr lang="en-US" b="0" dirty="0">
                <a:ea typeface="+mn-ea"/>
              </a:rPr>
              <a:t>(</a:t>
            </a:r>
            <a:r>
              <a:rPr lang="en-US" b="0" dirty="0" err="1">
                <a:ea typeface="+mn-ea"/>
              </a:rPr>
              <a:t>px</a:t>
            </a:r>
            <a:r>
              <a:rPr lang="en-US" b="0" dirty="0">
                <a:ea typeface="+mn-ea"/>
              </a:rPr>
              <a:t>)</a:t>
            </a:r>
          </a:p>
          <a:p>
            <a:pPr>
              <a:defRPr/>
            </a:pPr>
            <a:r>
              <a:rPr lang="en-US" b="0" dirty="0">
                <a:ea typeface="+mn-ea"/>
              </a:rPr>
              <a:t>    </a:t>
            </a:r>
            <a:r>
              <a:rPr lang="en-US" b="0" dirty="0" err="1">
                <a:ea typeface="+mn-ea"/>
              </a:rPr>
              <a:t>bgcol</a:t>
            </a:r>
            <a:r>
              <a:rPr lang="en-US" b="0" dirty="0">
                <a:ea typeface="+mn-ea"/>
              </a:rPr>
              <a:t> = </a:t>
            </a:r>
            <a:r>
              <a:rPr lang="en-US" b="0" dirty="0" err="1">
                <a:ea typeface="+mn-ea"/>
              </a:rPr>
              <a:t>getColor</a:t>
            </a:r>
            <a:r>
              <a:rPr lang="en-US" b="0" dirty="0">
                <a:ea typeface="+mn-ea"/>
              </a:rPr>
              <a:t>(</a:t>
            </a:r>
            <a:r>
              <a:rPr lang="en-US" b="0" dirty="0" err="1">
                <a:ea typeface="+mn-ea"/>
              </a:rPr>
              <a:t>bgPx</a:t>
            </a:r>
            <a:r>
              <a:rPr lang="en-US" b="0" dirty="0">
                <a:ea typeface="+mn-ea"/>
              </a:rPr>
              <a:t>)</a:t>
            </a:r>
          </a:p>
          <a:p>
            <a:pPr>
              <a:defRPr/>
            </a:pPr>
            <a:r>
              <a:rPr lang="en-US" b="0" dirty="0">
                <a:ea typeface="+mn-ea"/>
              </a:rPr>
              <a:t>    if (distance(</a:t>
            </a:r>
            <a:r>
              <a:rPr lang="en-US" b="0" dirty="0" err="1">
                <a:ea typeface="+mn-ea"/>
              </a:rPr>
              <a:t>pxcol,bgcol</a:t>
            </a:r>
            <a:r>
              <a:rPr lang="en-US" b="0" dirty="0">
                <a:ea typeface="+mn-ea"/>
              </a:rPr>
              <a:t>)&lt;</a:t>
            </a:r>
            <a:r>
              <a:rPr lang="en-US" b="0" u="sng" dirty="0">
                <a:ea typeface="+mn-ea"/>
              </a:rPr>
              <a:t>15.0</a:t>
            </a:r>
            <a:r>
              <a:rPr lang="en-US" b="0" dirty="0">
                <a:ea typeface="+mn-ea"/>
              </a:rPr>
              <a:t>):</a:t>
            </a:r>
          </a:p>
          <a:p>
            <a:pPr>
              <a:defRPr/>
            </a:pPr>
            <a:r>
              <a:rPr lang="en-US" b="0" dirty="0">
                <a:ea typeface="+mn-ea"/>
              </a:rPr>
              <a:t>      </a:t>
            </a:r>
            <a:r>
              <a:rPr lang="en-US" b="0" dirty="0" err="1">
                <a:ea typeface="+mn-ea"/>
              </a:rPr>
              <a:t>newcol</a:t>
            </a:r>
            <a:r>
              <a:rPr lang="en-US" b="0" dirty="0">
                <a:ea typeface="+mn-ea"/>
              </a:rPr>
              <a:t>=</a:t>
            </a:r>
            <a:r>
              <a:rPr lang="en-US" b="0" dirty="0" err="1">
                <a:ea typeface="+mn-ea"/>
              </a:rPr>
              <a:t>getColor</a:t>
            </a:r>
            <a:r>
              <a:rPr lang="en-US" b="0" dirty="0">
                <a:ea typeface="+mn-ea"/>
              </a:rPr>
              <a:t>(</a:t>
            </a:r>
            <a:r>
              <a:rPr lang="en-US" b="0" dirty="0" err="1">
                <a:ea typeface="+mn-ea"/>
              </a:rPr>
              <a:t>getPixel</a:t>
            </a:r>
            <a:r>
              <a:rPr lang="en-US" b="0" dirty="0">
                <a:ea typeface="+mn-ea"/>
              </a:rPr>
              <a:t>(</a:t>
            </a:r>
            <a:r>
              <a:rPr lang="en-US" b="0" dirty="0" err="1">
                <a:ea typeface="+mn-ea"/>
              </a:rPr>
              <a:t>newBg,x,y</a:t>
            </a:r>
            <a:r>
              <a:rPr lang="en-US" b="0" dirty="0">
                <a:ea typeface="+mn-ea"/>
              </a:rPr>
              <a:t>))</a:t>
            </a:r>
          </a:p>
          <a:p>
            <a:pPr>
              <a:defRPr/>
            </a:pPr>
            <a:r>
              <a:rPr lang="en-US" b="0" dirty="0">
                <a:ea typeface="+mn-ea"/>
              </a:rPr>
              <a:t>      </a:t>
            </a:r>
            <a:r>
              <a:rPr lang="en-US" b="0" dirty="0" err="1">
                <a:ea typeface="+mn-ea"/>
              </a:rPr>
              <a:t>setColor</a:t>
            </a:r>
            <a:r>
              <a:rPr lang="en-US" b="0" dirty="0">
                <a:ea typeface="+mn-ea"/>
              </a:rPr>
              <a:t>(</a:t>
            </a:r>
            <a:r>
              <a:rPr lang="en-US" b="0" dirty="0" err="1">
                <a:ea typeface="+mn-ea"/>
              </a:rPr>
              <a:t>px,newcol</a:t>
            </a:r>
            <a:r>
              <a:rPr lang="en-US" b="0" dirty="0">
                <a:ea typeface="+mn-ea"/>
              </a:rPr>
              <a:t>)</a:t>
            </a:r>
          </a:p>
        </p:txBody>
      </p:sp>
      <p:sp>
        <p:nvSpPr>
          <p:cNvPr id="80899" name="TextBox 3"/>
          <p:cNvSpPr txBox="1">
            <a:spLocks noChangeArrowheads="1"/>
          </p:cNvSpPr>
          <p:nvPr/>
        </p:nvSpPr>
        <p:spPr bwMode="auto">
          <a:xfrm>
            <a:off x="6553200" y="3314701"/>
            <a:ext cx="1981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Specifying a threshold.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Works</a:t>
            </a:r>
          </a:p>
        </p:txBody>
      </p:sp>
      <p:pic>
        <p:nvPicPr>
          <p:cNvPr id="82946" name="Picture 6" descr="jungle-swap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646239" y="1451373"/>
            <a:ext cx="5851525" cy="3292078"/>
          </a:xfr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But why isn</a:t>
            </a:r>
            <a:r>
              <a:rPr lang="fr-FR" altLang="ja-JP" smtClean="0"/>
              <a:t>'</a:t>
            </a:r>
            <a:r>
              <a:rPr lang="en-US" altLang="ja-JP" smtClean="0"/>
              <a:t>t it alot better?</a:t>
            </a:r>
            <a:endParaRPr lang="en-US" smtClean="0"/>
          </a:p>
        </p:txBody>
      </p:sp>
      <p:sp>
        <p:nvSpPr>
          <p:cNvPr id="84994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We</a:t>
            </a:r>
            <a:r>
              <a:rPr lang="fr-FR" altLang="ja-JP" smtClean="0"/>
              <a:t>'</a:t>
            </a:r>
            <a:r>
              <a:rPr lang="en-US" altLang="ja-JP" smtClean="0"/>
              <a:t>ve got places where we got pixels swapped that we didn</a:t>
            </a:r>
            <a:r>
              <a:rPr lang="fr-FR" altLang="ja-JP" smtClean="0"/>
              <a:t>'</a:t>
            </a:r>
            <a:r>
              <a:rPr lang="en-US" altLang="ja-JP" smtClean="0"/>
              <a:t>t want to swap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smtClean="0"/>
              <a:t>See Katie</a:t>
            </a:r>
            <a:r>
              <a:rPr lang="fr-FR" altLang="ja-JP" sz="1800" smtClean="0"/>
              <a:t>'</a:t>
            </a:r>
            <a:r>
              <a:rPr lang="en-US" altLang="ja-JP" sz="1800" smtClean="0"/>
              <a:t>s shirt stripes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We</a:t>
            </a:r>
            <a:r>
              <a:rPr lang="fr-FR" altLang="ja-JP" smtClean="0"/>
              <a:t>'</a:t>
            </a:r>
            <a:r>
              <a:rPr lang="en-US" altLang="ja-JP" smtClean="0"/>
              <a:t>ve got places where we want pixels swapped, but didn</a:t>
            </a:r>
            <a:r>
              <a:rPr lang="fr-FR" altLang="ja-JP" smtClean="0"/>
              <a:t>'</a:t>
            </a:r>
            <a:r>
              <a:rPr lang="en-US" altLang="ja-JP" smtClean="0"/>
              <a:t>t get them swapped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smtClean="0"/>
              <a:t>See where Katie made a shadow</a:t>
            </a:r>
          </a:p>
        </p:txBody>
      </p:sp>
      <p:pic>
        <p:nvPicPr>
          <p:cNvPr id="84995" name="Picture 5" descr="jungle-swap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648200" y="1807369"/>
            <a:ext cx="4038600" cy="2271713"/>
          </a:xfrm>
          <a:noFill/>
        </p:spPr>
      </p:pic>
      <p:sp>
        <p:nvSpPr>
          <p:cNvPr id="84996" name="AutoShape 6"/>
          <p:cNvSpPr>
            <a:spLocks noChangeArrowheads="1"/>
          </p:cNvSpPr>
          <p:nvPr/>
        </p:nvSpPr>
        <p:spPr bwMode="auto">
          <a:xfrm rot="1106097">
            <a:off x="4484688" y="2844404"/>
            <a:ext cx="1447800" cy="285750"/>
          </a:xfrm>
          <a:prstGeom prst="rightArrow">
            <a:avLst>
              <a:gd name="adj1" fmla="val 50000"/>
              <a:gd name="adj2" fmla="val 9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AutoShape 7"/>
          <p:cNvSpPr>
            <a:spLocks noChangeArrowheads="1"/>
          </p:cNvSpPr>
          <p:nvPr/>
        </p:nvSpPr>
        <p:spPr bwMode="auto">
          <a:xfrm rot="-919997">
            <a:off x="4538663" y="3646885"/>
            <a:ext cx="3200400" cy="457200"/>
          </a:xfrm>
          <a:prstGeom prst="rightArrow">
            <a:avLst>
              <a:gd name="adj1" fmla="val 50000"/>
              <a:gd name="adj2" fmla="val 13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How could we make it better?</a:t>
            </a:r>
          </a:p>
        </p:txBody>
      </p:sp>
      <p:sp>
        <p:nvSpPr>
          <p:cNvPr id="8704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What could we change in the program?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We could change the threshold </a:t>
            </a:r>
            <a:r>
              <a:rPr lang="ja-JP" altLang="en-US" smtClean="0"/>
              <a:t>“</a:t>
            </a:r>
            <a:r>
              <a:rPr lang="en-US" altLang="ja-JP" smtClean="0"/>
              <a:t>someValue</a:t>
            </a:r>
            <a:r>
              <a:rPr lang="ja-JP" altLang="en-US" smtClean="0"/>
              <a:t>”</a:t>
            </a:r>
            <a:endParaRPr lang="en-US" altLang="ja-JP" smtClean="0"/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If we increase it, we get </a:t>
            </a:r>
            <a:r>
              <a:rPr lang="en-US" i="1" smtClean="0"/>
              <a:t>fewer</a:t>
            </a:r>
            <a:r>
              <a:rPr lang="en-US" smtClean="0"/>
              <a:t> pixels matching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/>
              <a:t>That won</a:t>
            </a:r>
            <a:r>
              <a:rPr lang="fr-FR" altLang="ja-JP" smtClean="0"/>
              <a:t>'</a:t>
            </a:r>
            <a:r>
              <a:rPr lang="en-US" altLang="ja-JP" smtClean="0"/>
              <a:t>t help with the shadow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If we decrease it, we get </a:t>
            </a:r>
            <a:r>
              <a:rPr lang="en-US" i="1" smtClean="0"/>
              <a:t>more</a:t>
            </a:r>
            <a:r>
              <a:rPr lang="en-US" smtClean="0"/>
              <a:t> pixels matching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/>
              <a:t>That won</a:t>
            </a:r>
            <a:r>
              <a:rPr lang="fr-FR" altLang="ja-JP" smtClean="0"/>
              <a:t>'</a:t>
            </a:r>
            <a:r>
              <a:rPr lang="en-US" altLang="ja-JP" smtClean="0"/>
              <a:t>t help with the stripe</a:t>
            </a:r>
            <a:br>
              <a:rPr lang="en-US" altLang="ja-JP" smtClean="0"/>
            </a:br>
            <a:endParaRPr lang="en-US" altLang="ja-JP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What could we change in the pictures?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Take them in better light, less shadow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Make sure that the person isn</a:t>
            </a:r>
            <a:r>
              <a:rPr lang="fr-FR" altLang="ja-JP" smtClean="0"/>
              <a:t>'</a:t>
            </a:r>
            <a:r>
              <a:rPr lang="en-US" altLang="ja-JP" smtClean="0"/>
              <a:t>t wearing clothes near the background colors.</a:t>
            </a:r>
            <a:endParaRPr lang="en-US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Distance between colors?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75606"/>
            <a:ext cx="8153400" cy="316835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70000"/>
              </a:lnSpc>
            </a:pPr>
            <a:r>
              <a:rPr lang="en-US" sz="3200" dirty="0" smtClean="0"/>
              <a:t>Sometimes you need to, e.g., when deciding if something is a </a:t>
            </a:r>
            <a:r>
              <a:rPr lang="ja-JP" altLang="en-US" sz="3200" smtClean="0"/>
              <a:t>“</a:t>
            </a:r>
            <a:r>
              <a:rPr lang="en-US" altLang="ja-JP" sz="3200" dirty="0" smtClean="0"/>
              <a:t>close enough</a:t>
            </a:r>
            <a:r>
              <a:rPr lang="ja-JP" altLang="en-US" sz="3200" smtClean="0"/>
              <a:t>”</a:t>
            </a:r>
            <a:r>
              <a:rPr lang="en-US" altLang="ja-JP" sz="3200" dirty="0" smtClean="0"/>
              <a:t> match</a:t>
            </a:r>
          </a:p>
          <a:p>
            <a:pPr eaLnBrk="1" hangingPunct="1">
              <a:lnSpc>
                <a:spcPct val="70000"/>
              </a:lnSpc>
            </a:pPr>
            <a:r>
              <a:rPr lang="en-US" sz="3200" dirty="0" smtClean="0"/>
              <a:t>How do we measure distance?</a:t>
            </a:r>
          </a:p>
          <a:p>
            <a:pPr lvl="1" eaLnBrk="1" hangingPunct="1">
              <a:lnSpc>
                <a:spcPct val="70000"/>
              </a:lnSpc>
            </a:pPr>
            <a:r>
              <a:rPr lang="en-US" sz="2000" dirty="0" smtClean="0"/>
              <a:t>Pretend it</a:t>
            </a:r>
            <a:r>
              <a:rPr lang="fr-FR" altLang="ja-JP" sz="2000" dirty="0" smtClean="0"/>
              <a:t>'</a:t>
            </a:r>
            <a:r>
              <a:rPr lang="en-US" altLang="ja-JP" sz="2000" dirty="0" smtClean="0"/>
              <a:t>s </a:t>
            </a:r>
            <a:r>
              <a:rPr lang="en-US" altLang="ja-JP" sz="2000" dirty="0" err="1" smtClean="0"/>
              <a:t>cartesian</a:t>
            </a:r>
            <a:r>
              <a:rPr lang="en-US" altLang="ja-JP" sz="2000" dirty="0" smtClean="0"/>
              <a:t> coordinate system</a:t>
            </a:r>
          </a:p>
          <a:p>
            <a:pPr lvl="1" eaLnBrk="1" hangingPunct="1">
              <a:lnSpc>
                <a:spcPct val="70000"/>
              </a:lnSpc>
            </a:pPr>
            <a:r>
              <a:rPr lang="en-US" sz="2000" dirty="0" smtClean="0"/>
              <a:t>Distance between two points: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lvl="1" eaLnBrk="1" hangingPunct="1">
              <a:lnSpc>
                <a:spcPct val="70000"/>
              </a:lnSpc>
            </a:pPr>
            <a:r>
              <a:rPr lang="en-US" sz="2000" dirty="0" smtClean="0"/>
              <a:t>Distance between two colors:</a:t>
            </a:r>
          </a:p>
        </p:txBody>
      </p:sp>
      <p:pic>
        <p:nvPicPr>
          <p:cNvPr id="2150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3086100"/>
            <a:ext cx="4572000" cy="69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343400"/>
            <a:ext cx="8686800" cy="515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2312194"/>
            <a:ext cx="7707313" cy="2730104"/>
          </a:xfrm>
        </p:spPr>
        <p:txBody>
          <a:bodyPr>
            <a:normAutofit lnSpcReduction="10000"/>
          </a:bodyPr>
          <a:lstStyle/>
          <a:p>
            <a:pPr marL="0" indent="0">
              <a:buFont typeface="Wingdings 2" charset="0"/>
              <a:buNone/>
              <a:defRPr/>
            </a:pPr>
            <a:r>
              <a:rPr lang="en-US" dirty="0" smtClean="0">
                <a:ea typeface="ＭＳ Ｐゴシック" charset="0"/>
              </a:rPr>
              <a:t>We call this function like this:</a:t>
            </a:r>
          </a:p>
          <a:p>
            <a:pPr marL="0" indent="0">
              <a:buFont typeface="Wingdings 2" charset="0"/>
              <a:buNone/>
              <a:defRPr/>
            </a:pPr>
            <a:endParaRPr lang="en-US" sz="1600" dirty="0">
              <a:ea typeface="ＭＳ Ｐゴシック" charset="0"/>
            </a:endParaRPr>
          </a:p>
          <a:p>
            <a:pPr marL="0" indent="0">
              <a:buFont typeface="Wingdings 2" charset="0"/>
              <a:buNone/>
              <a:defRPr/>
            </a:pPr>
            <a:r>
              <a:rPr lang="en-US" sz="1600" dirty="0" smtClean="0">
                <a:ea typeface="ＭＳ Ｐゴシック" charset="0"/>
              </a:rPr>
              <a:t>How do we see the result?</a:t>
            </a:r>
          </a:p>
          <a:p>
            <a:pPr>
              <a:buFont typeface="Wingdings 2" charset="0"/>
              <a:buChar char=""/>
              <a:defRPr/>
            </a:pPr>
            <a:endParaRPr lang="en-US" sz="1600" dirty="0">
              <a:ea typeface="ＭＳ Ｐゴシック" charset="0"/>
            </a:endParaRPr>
          </a:p>
          <a:p>
            <a:pPr marL="342900" indent="-342900">
              <a:buFont typeface="Wingdings 2" charset="0"/>
              <a:buAutoNum type="arabicParenBoth"/>
              <a:defRPr/>
            </a:pPr>
            <a:r>
              <a:rPr lang="en-US" sz="1600" dirty="0" smtClean="0">
                <a:ea typeface="ＭＳ Ｐゴシック" charset="0"/>
              </a:rPr>
              <a:t>explore(kid)</a:t>
            </a:r>
          </a:p>
          <a:p>
            <a:pPr marL="342900" indent="-342900">
              <a:buFont typeface="Wingdings 2" charset="0"/>
              <a:buAutoNum type="arabicParenBoth"/>
              <a:defRPr/>
            </a:pPr>
            <a:endParaRPr lang="en-US" sz="1600" dirty="0">
              <a:ea typeface="ＭＳ Ｐゴシック" charset="0"/>
            </a:endParaRPr>
          </a:p>
          <a:p>
            <a:pPr marL="342900" indent="-342900">
              <a:buFont typeface="Wingdings 2" charset="0"/>
              <a:buAutoNum type="arabicParenBoth"/>
              <a:defRPr/>
            </a:pPr>
            <a:r>
              <a:rPr lang="en-US" sz="1600" dirty="0" smtClean="0">
                <a:ea typeface="ＭＳ Ｐゴシック" charset="0"/>
              </a:rPr>
              <a:t>explore(wall)</a:t>
            </a:r>
          </a:p>
          <a:p>
            <a:pPr marL="342900" indent="-342900">
              <a:buFont typeface="Wingdings 2" charset="0"/>
              <a:buAutoNum type="arabicParenBoth"/>
              <a:defRPr/>
            </a:pPr>
            <a:endParaRPr lang="en-US" sz="1600" dirty="0">
              <a:ea typeface="ＭＳ Ｐゴシック" charset="0"/>
            </a:endParaRPr>
          </a:p>
          <a:p>
            <a:pPr marL="342900" indent="-342900">
              <a:buFont typeface="Wingdings 2" charset="0"/>
              <a:buAutoNum type="arabicParenBoth"/>
              <a:defRPr/>
            </a:pPr>
            <a:r>
              <a:rPr lang="en-US" sz="1600" dirty="0" smtClean="0">
                <a:ea typeface="ＭＳ Ｐゴシック" charset="0"/>
              </a:rPr>
              <a:t>explore(jungle)</a:t>
            </a:r>
          </a:p>
        </p:txBody>
      </p:sp>
      <p:pic>
        <p:nvPicPr>
          <p:cNvPr id="89090" name="Picture 6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5700" y="3630216"/>
            <a:ext cx="6096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1" name="Picture 7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00225" y="3188494"/>
            <a:ext cx="6096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2" name="Picture 8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35300" y="4156472"/>
            <a:ext cx="6096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3" name="Picture 9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741488" y="3815954"/>
            <a:ext cx="6096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4" name="Picture 10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" y="0"/>
            <a:ext cx="7294563" cy="2282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5" name="Picture 12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38600" y="2686050"/>
            <a:ext cx="4914900" cy="645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951" y="1815704"/>
            <a:ext cx="6329363" cy="3226594"/>
          </a:xfrm>
        </p:spPr>
        <p:txBody>
          <a:bodyPr>
            <a:normAutofit fontScale="85000" lnSpcReduction="20000"/>
          </a:bodyPr>
          <a:lstStyle/>
          <a:p>
            <a:pPr marL="0" indent="0">
              <a:buFont typeface="Wingdings 2" charset="0"/>
              <a:buNone/>
              <a:defRPr/>
            </a:pPr>
            <a:r>
              <a:rPr lang="en-US" dirty="0" smtClean="0">
                <a:ea typeface="ＭＳ Ｐゴシック" charset="0"/>
              </a:rPr>
              <a:t>Playing with this program, you generate the above image. What do you predict changed?</a:t>
            </a:r>
          </a:p>
          <a:p>
            <a:pPr>
              <a:buFont typeface="Wingdings 2" charset="0"/>
              <a:buChar char=""/>
              <a:defRPr/>
            </a:pPr>
            <a:endParaRPr lang="en-US" sz="1800" dirty="0">
              <a:ea typeface="ＭＳ Ｐゴシック" charset="0"/>
            </a:endParaRPr>
          </a:p>
          <a:p>
            <a:pPr marL="457200" indent="-457200">
              <a:buFont typeface="Wingdings 2" charset="0"/>
              <a:buAutoNum type="arabicParenBoth"/>
              <a:defRPr/>
            </a:pPr>
            <a:r>
              <a:rPr lang="en-US" sz="1800" dirty="0" smtClean="0">
                <a:ea typeface="ＭＳ Ｐゴシック" charset="0"/>
              </a:rPr>
              <a:t>You made the threshold value too high so too many pixels are matching both foreground and background</a:t>
            </a:r>
            <a:br>
              <a:rPr lang="en-US" sz="1800" dirty="0" smtClean="0">
                <a:ea typeface="ＭＳ Ｐゴシック" charset="0"/>
              </a:rPr>
            </a:br>
            <a:endParaRPr lang="en-US" sz="1800" dirty="0" smtClean="0">
              <a:ea typeface="ＭＳ Ｐゴシック" charset="0"/>
            </a:endParaRPr>
          </a:p>
          <a:p>
            <a:pPr marL="342900" indent="-342900">
              <a:buFont typeface="Wingdings 2" charset="0"/>
              <a:buAutoNum type="arabicParenBoth"/>
              <a:defRPr/>
            </a:pPr>
            <a:r>
              <a:rPr lang="en-US" sz="1800" dirty="0" smtClean="0">
                <a:ea typeface="ＭＳ Ｐゴシック" charset="0"/>
              </a:rPr>
              <a:t>You made the threshold value too small so too few pixels are matching between the foreground and the background.</a:t>
            </a:r>
            <a:br>
              <a:rPr lang="en-US" sz="1800" dirty="0" smtClean="0">
                <a:ea typeface="ＭＳ Ｐゴシック" charset="0"/>
              </a:rPr>
            </a:br>
            <a:endParaRPr lang="en-US" sz="1800" dirty="0" smtClean="0">
              <a:ea typeface="ＭＳ Ｐゴシック" charset="0"/>
            </a:endParaRPr>
          </a:p>
          <a:p>
            <a:pPr marL="342900" indent="-342900">
              <a:buFont typeface="Wingdings 2" charset="0"/>
              <a:buAutoNum type="arabicParenBoth"/>
              <a:defRPr/>
            </a:pPr>
            <a:r>
              <a:rPr lang="en-US" sz="1800" dirty="0" smtClean="0">
                <a:ea typeface="ＭＳ Ｐゴシック" charset="0"/>
              </a:rPr>
              <a:t>You changed the IF so that you inverted the swap</a:t>
            </a:r>
          </a:p>
          <a:p>
            <a:pPr marL="342900" indent="-342900">
              <a:buFont typeface="Wingdings 2" charset="0"/>
              <a:buAutoNum type="arabicParenBoth"/>
              <a:defRPr/>
            </a:pPr>
            <a:r>
              <a:rPr lang="en-US" sz="1800" dirty="0" smtClean="0">
                <a:ea typeface="ＭＳ Ｐゴシック" charset="0"/>
              </a:rPr>
              <a:t>The jungle color is too close to the wall color. The moon would have worked better.</a:t>
            </a:r>
            <a:endParaRPr lang="en-US" sz="1800" dirty="0">
              <a:ea typeface="ＭＳ Ｐゴシック" charset="0"/>
            </a:endParaRPr>
          </a:p>
        </p:txBody>
      </p:sp>
      <p:pic>
        <p:nvPicPr>
          <p:cNvPr id="91138" name="Picture 6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07314" y="3359944"/>
            <a:ext cx="3587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39" name="Picture 7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0914" y="2655094"/>
            <a:ext cx="427037" cy="492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0" name="Picture 8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4000500"/>
            <a:ext cx="427038" cy="620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1" name="Picture 9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75525" y="4432697"/>
            <a:ext cx="331788" cy="460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2" name="Picture 1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50913" y="295275"/>
            <a:ext cx="2379662" cy="133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/>
              <a:t>Putting a Dog on the Moon</a:t>
            </a:r>
            <a:endParaRPr lang="en-US" dirty="0"/>
          </a:p>
        </p:txBody>
      </p:sp>
      <p:pic>
        <p:nvPicPr>
          <p:cNvPr id="93186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71650"/>
            <a:ext cx="81915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/>
              <a:t>With different thresholds</a:t>
            </a:r>
            <a:endParaRPr lang="en-US" dirty="0"/>
          </a:p>
        </p:txBody>
      </p:sp>
      <p:pic>
        <p:nvPicPr>
          <p:cNvPr id="94210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485901"/>
            <a:ext cx="6934200" cy="2316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3886200"/>
            <a:ext cx="7315200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&gt;&gt;&gt; dog = </a:t>
            </a:r>
            <a:r>
              <a:rPr lang="en-US" dirty="0" err="1"/>
              <a:t>makePicture</a:t>
            </a:r>
            <a:r>
              <a:rPr lang="en-US" dirty="0"/>
              <a:t>("dog-</a:t>
            </a:r>
            <a:r>
              <a:rPr lang="en-US" dirty="0" err="1"/>
              <a:t>bg.jpg</a:t>
            </a:r>
            <a:r>
              <a:rPr lang="en-US" dirty="0"/>
              <a:t>")</a:t>
            </a:r>
          </a:p>
          <a:p>
            <a:pPr>
              <a:defRPr/>
            </a:pPr>
            <a:r>
              <a:rPr lang="en-US" dirty="0"/>
              <a:t>&gt;&gt;&gt; </a:t>
            </a:r>
            <a:r>
              <a:rPr lang="en-US" dirty="0" err="1"/>
              <a:t>bg</a:t>
            </a:r>
            <a:r>
              <a:rPr lang="en-US" dirty="0"/>
              <a:t> = </a:t>
            </a:r>
            <a:r>
              <a:rPr lang="en-US" dirty="0" err="1"/>
              <a:t>makePicture</a:t>
            </a:r>
            <a:r>
              <a:rPr lang="en-US" dirty="0"/>
              <a:t>("</a:t>
            </a:r>
            <a:r>
              <a:rPr lang="en-US" dirty="0" err="1"/>
              <a:t>nodog-bg.jpg</a:t>
            </a:r>
            <a:r>
              <a:rPr lang="en-US" dirty="0"/>
              <a:t>")</a:t>
            </a:r>
          </a:p>
          <a:p>
            <a:pPr>
              <a:defRPr/>
            </a:pPr>
            <a:r>
              <a:rPr lang="en-US" dirty="0"/>
              <a:t>&gt;&gt;&gt; </a:t>
            </a:r>
            <a:r>
              <a:rPr lang="en-US" dirty="0" err="1"/>
              <a:t>swapBack</a:t>
            </a:r>
            <a:r>
              <a:rPr lang="en-US" dirty="0"/>
              <a:t>(</a:t>
            </a:r>
            <a:r>
              <a:rPr lang="en-US" dirty="0" err="1"/>
              <a:t>dog,bg,moon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&gt;&gt;&gt; explore(dog)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/>
          <a:lstStyle/>
          <a:p>
            <a:pPr eaLnBrk="1" hangingPunct="1"/>
            <a:r>
              <a:rPr lang="en-US" smtClean="0"/>
              <a:t>Another way: Chromakey</a:t>
            </a:r>
          </a:p>
        </p:txBody>
      </p:sp>
      <p:sp>
        <p:nvSpPr>
          <p:cNvPr id="9523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71600"/>
            <a:ext cx="4038600" cy="3576414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Have a background of a </a:t>
            </a:r>
            <a:r>
              <a:rPr lang="en-US" sz="2800" i="1" dirty="0" smtClean="0"/>
              <a:t>known</a:t>
            </a:r>
            <a:r>
              <a:rPr lang="en-US" sz="2800" dirty="0" smtClean="0"/>
              <a:t> color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Some color that won</a:t>
            </a:r>
            <a:r>
              <a:rPr lang="fr-FR" altLang="ja-JP" sz="2000" dirty="0" smtClean="0"/>
              <a:t>'</a:t>
            </a:r>
            <a:r>
              <a:rPr lang="en-US" altLang="ja-JP" sz="2000" dirty="0" smtClean="0"/>
              <a:t>t be on the person you want to </a:t>
            </a:r>
            <a:r>
              <a:rPr lang="en-US" altLang="ja-JP" sz="2000" i="1" dirty="0" smtClean="0"/>
              <a:t>mask</a:t>
            </a:r>
            <a:r>
              <a:rPr lang="en-US" altLang="ja-JP" sz="2000" dirty="0" smtClean="0"/>
              <a:t> out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Pure green or pure blue is most often used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I used my son</a:t>
            </a:r>
            <a:r>
              <a:rPr lang="fr-FR" altLang="ja-JP" sz="2000" dirty="0" smtClean="0"/>
              <a:t>'</a:t>
            </a:r>
            <a:r>
              <a:rPr lang="en-US" altLang="ja-JP" sz="2000" dirty="0" smtClean="0"/>
              <a:t>s blue </a:t>
            </a:r>
            <a:r>
              <a:rPr lang="en-US" altLang="ja-JP" sz="2000" dirty="0" err="1" smtClean="0"/>
              <a:t>bedsheet</a:t>
            </a:r>
            <a:endParaRPr lang="en-US" altLang="ja-JP" sz="20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This is how the weather people seem to be in front of a map—they</a:t>
            </a:r>
            <a:r>
              <a:rPr lang="fr-FR" altLang="ja-JP" sz="2800" dirty="0" smtClean="0"/>
              <a:t>'</a:t>
            </a:r>
            <a:r>
              <a:rPr lang="en-US" altLang="ja-JP" sz="2800" dirty="0" smtClean="0"/>
              <a:t>re actually in front of a blue sheet.</a:t>
            </a:r>
            <a:endParaRPr lang="en-US" sz="2800" dirty="0" smtClean="0"/>
          </a:p>
        </p:txBody>
      </p:sp>
      <p:pic>
        <p:nvPicPr>
          <p:cNvPr id="95235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667500" y="2943225"/>
            <a:ext cx="0" cy="0"/>
          </a:xfrm>
          <a:noFill/>
        </p:spPr>
      </p:pic>
      <p:pic>
        <p:nvPicPr>
          <p:cNvPr id="9523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1" y="1371600"/>
            <a:ext cx="35909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85750"/>
            <a:ext cx="8305800" cy="857250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 smtClean="0"/>
              <a:t>Chromakey</a:t>
            </a:r>
            <a:r>
              <a:rPr lang="en-US" dirty="0" smtClean="0"/>
              <a:t> recipe</a:t>
            </a:r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381000" y="1257300"/>
            <a:ext cx="7924800" cy="2554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0" dirty="0" err="1">
                <a:ea typeface="+mn-ea"/>
              </a:rPr>
              <a:t>def</a:t>
            </a:r>
            <a:r>
              <a:rPr lang="en-US" sz="2000" b="0" dirty="0">
                <a:ea typeface="+mn-ea"/>
              </a:rPr>
              <a:t> </a:t>
            </a:r>
            <a:r>
              <a:rPr lang="en-US" sz="2000" b="0" dirty="0" err="1">
                <a:ea typeface="+mn-ea"/>
              </a:rPr>
              <a:t>chromakeyBlue</a:t>
            </a:r>
            <a:r>
              <a:rPr lang="en-US" sz="2000" b="0" dirty="0">
                <a:ea typeface="+mn-ea"/>
              </a:rPr>
              <a:t>(</a:t>
            </a:r>
            <a:r>
              <a:rPr lang="en-US" sz="2000" b="0" dirty="0" err="1">
                <a:ea typeface="+mn-ea"/>
              </a:rPr>
              <a:t>source,bg</a:t>
            </a:r>
            <a:r>
              <a:rPr lang="en-US" sz="2000" b="0" dirty="0">
                <a:ea typeface="+mn-ea"/>
              </a:rPr>
              <a:t>):</a:t>
            </a:r>
          </a:p>
          <a:p>
            <a:pPr>
              <a:defRPr/>
            </a:pPr>
            <a:r>
              <a:rPr lang="en-US" sz="2000" b="0" dirty="0">
                <a:ea typeface="+mn-ea"/>
              </a:rPr>
              <a:t>  for </a:t>
            </a:r>
            <a:r>
              <a:rPr lang="en-US" sz="2000" b="0" dirty="0" err="1">
                <a:ea typeface="+mn-ea"/>
              </a:rPr>
              <a:t>px</a:t>
            </a:r>
            <a:r>
              <a:rPr lang="en-US" sz="2000" b="0" dirty="0">
                <a:ea typeface="+mn-ea"/>
              </a:rPr>
              <a:t> in </a:t>
            </a:r>
            <a:r>
              <a:rPr lang="en-US" sz="2000" b="0" dirty="0" err="1">
                <a:ea typeface="+mn-ea"/>
              </a:rPr>
              <a:t>getPixels</a:t>
            </a:r>
            <a:r>
              <a:rPr lang="en-US" sz="2000" b="0" dirty="0">
                <a:ea typeface="+mn-ea"/>
              </a:rPr>
              <a:t>(source):</a:t>
            </a:r>
          </a:p>
          <a:p>
            <a:pPr>
              <a:defRPr/>
            </a:pPr>
            <a:r>
              <a:rPr lang="en-US" sz="2000" b="0" dirty="0">
                <a:ea typeface="+mn-ea"/>
              </a:rPr>
              <a:t>    x = </a:t>
            </a:r>
            <a:r>
              <a:rPr lang="en-US" sz="2000" b="0" dirty="0" err="1">
                <a:ea typeface="+mn-ea"/>
              </a:rPr>
              <a:t>getX</a:t>
            </a:r>
            <a:r>
              <a:rPr lang="en-US" sz="2000" b="0" dirty="0">
                <a:ea typeface="+mn-ea"/>
              </a:rPr>
              <a:t>(</a:t>
            </a:r>
            <a:r>
              <a:rPr lang="en-US" sz="2000" b="0" dirty="0" err="1">
                <a:ea typeface="+mn-ea"/>
              </a:rPr>
              <a:t>px</a:t>
            </a:r>
            <a:r>
              <a:rPr lang="en-US" sz="2000" b="0" dirty="0">
                <a:ea typeface="+mn-ea"/>
              </a:rPr>
              <a:t>)</a:t>
            </a:r>
          </a:p>
          <a:p>
            <a:pPr>
              <a:defRPr/>
            </a:pPr>
            <a:r>
              <a:rPr lang="en-US" sz="2000" b="0" dirty="0">
                <a:ea typeface="+mn-ea"/>
              </a:rPr>
              <a:t>    y = </a:t>
            </a:r>
            <a:r>
              <a:rPr lang="en-US" sz="2000" b="0" dirty="0" err="1">
                <a:ea typeface="+mn-ea"/>
              </a:rPr>
              <a:t>getY</a:t>
            </a:r>
            <a:r>
              <a:rPr lang="en-US" sz="2000" b="0" dirty="0">
                <a:ea typeface="+mn-ea"/>
              </a:rPr>
              <a:t>(</a:t>
            </a:r>
            <a:r>
              <a:rPr lang="en-US" sz="2000" b="0" dirty="0" err="1">
                <a:ea typeface="+mn-ea"/>
              </a:rPr>
              <a:t>px</a:t>
            </a:r>
            <a:r>
              <a:rPr lang="en-US" sz="2000" b="0" dirty="0">
                <a:ea typeface="+mn-ea"/>
              </a:rPr>
              <a:t>)</a:t>
            </a:r>
          </a:p>
          <a:p>
            <a:pPr>
              <a:defRPr/>
            </a:pPr>
            <a:r>
              <a:rPr lang="en-US" sz="2000" b="0" dirty="0">
                <a:ea typeface="+mn-ea"/>
              </a:rPr>
              <a:t>    if (</a:t>
            </a:r>
            <a:r>
              <a:rPr lang="en-US" sz="2000" b="0" dirty="0" err="1">
                <a:ea typeface="+mn-ea"/>
              </a:rPr>
              <a:t>getRed</a:t>
            </a:r>
            <a:r>
              <a:rPr lang="en-US" sz="2000" b="0" dirty="0">
                <a:ea typeface="+mn-ea"/>
              </a:rPr>
              <a:t>(</a:t>
            </a:r>
            <a:r>
              <a:rPr lang="en-US" sz="2000" b="0" dirty="0" err="1">
                <a:ea typeface="+mn-ea"/>
              </a:rPr>
              <a:t>px</a:t>
            </a:r>
            <a:r>
              <a:rPr lang="en-US" sz="2000" b="0" dirty="0">
                <a:ea typeface="+mn-ea"/>
              </a:rPr>
              <a:t>) + </a:t>
            </a:r>
            <a:r>
              <a:rPr lang="en-US" sz="2000" b="0" dirty="0" err="1">
                <a:ea typeface="+mn-ea"/>
              </a:rPr>
              <a:t>getGreen</a:t>
            </a:r>
            <a:r>
              <a:rPr lang="en-US" sz="2000" b="0" dirty="0">
                <a:ea typeface="+mn-ea"/>
              </a:rPr>
              <a:t>(</a:t>
            </a:r>
            <a:r>
              <a:rPr lang="en-US" sz="2000" b="0" dirty="0" err="1">
                <a:ea typeface="+mn-ea"/>
              </a:rPr>
              <a:t>px</a:t>
            </a:r>
            <a:r>
              <a:rPr lang="en-US" sz="2000" b="0" dirty="0">
                <a:ea typeface="+mn-ea"/>
              </a:rPr>
              <a:t>) &lt; </a:t>
            </a:r>
            <a:r>
              <a:rPr lang="en-US" sz="2000" b="0" dirty="0" err="1">
                <a:ea typeface="+mn-ea"/>
              </a:rPr>
              <a:t>getBlue</a:t>
            </a:r>
            <a:r>
              <a:rPr lang="en-US" sz="2000" b="0" dirty="0">
                <a:ea typeface="+mn-ea"/>
              </a:rPr>
              <a:t>(</a:t>
            </a:r>
            <a:r>
              <a:rPr lang="en-US" sz="2000" b="0" dirty="0" err="1">
                <a:ea typeface="+mn-ea"/>
              </a:rPr>
              <a:t>px</a:t>
            </a:r>
            <a:r>
              <a:rPr lang="en-US" sz="2000" b="0" dirty="0">
                <a:ea typeface="+mn-ea"/>
              </a:rPr>
              <a:t>)):</a:t>
            </a:r>
          </a:p>
          <a:p>
            <a:pPr>
              <a:defRPr/>
            </a:pPr>
            <a:r>
              <a:rPr lang="en-US" sz="2000" b="0" dirty="0">
                <a:ea typeface="+mn-ea"/>
              </a:rPr>
              <a:t>      </a:t>
            </a:r>
            <a:r>
              <a:rPr lang="en-US" sz="2000" b="0" dirty="0" err="1">
                <a:ea typeface="+mn-ea"/>
              </a:rPr>
              <a:t>bgpx</a:t>
            </a:r>
            <a:r>
              <a:rPr lang="en-US" sz="2000" b="0" dirty="0">
                <a:ea typeface="+mn-ea"/>
              </a:rPr>
              <a:t> = </a:t>
            </a:r>
            <a:r>
              <a:rPr lang="en-US" sz="2000" b="0" dirty="0" err="1">
                <a:ea typeface="+mn-ea"/>
              </a:rPr>
              <a:t>getPixel</a:t>
            </a:r>
            <a:r>
              <a:rPr lang="en-US" sz="2000" b="0" dirty="0">
                <a:ea typeface="+mn-ea"/>
              </a:rPr>
              <a:t>(</a:t>
            </a:r>
            <a:r>
              <a:rPr lang="en-US" sz="2000" b="0" dirty="0" err="1">
                <a:ea typeface="+mn-ea"/>
              </a:rPr>
              <a:t>bg,x,y</a:t>
            </a:r>
            <a:r>
              <a:rPr lang="en-US" sz="2000" b="0" dirty="0">
                <a:ea typeface="+mn-ea"/>
              </a:rPr>
              <a:t>)</a:t>
            </a:r>
          </a:p>
          <a:p>
            <a:pPr>
              <a:defRPr/>
            </a:pPr>
            <a:r>
              <a:rPr lang="en-US" sz="2000" b="0" dirty="0">
                <a:ea typeface="+mn-ea"/>
              </a:rPr>
              <a:t>      </a:t>
            </a:r>
            <a:r>
              <a:rPr lang="en-US" sz="2000" b="0" dirty="0" err="1">
                <a:ea typeface="+mn-ea"/>
              </a:rPr>
              <a:t>bgcol</a:t>
            </a:r>
            <a:r>
              <a:rPr lang="en-US" sz="2000" b="0" dirty="0">
                <a:ea typeface="+mn-ea"/>
              </a:rPr>
              <a:t> = </a:t>
            </a:r>
            <a:r>
              <a:rPr lang="en-US" sz="2000" b="0" dirty="0" err="1">
                <a:ea typeface="+mn-ea"/>
              </a:rPr>
              <a:t>getColor</a:t>
            </a:r>
            <a:r>
              <a:rPr lang="en-US" sz="2000" b="0" dirty="0">
                <a:ea typeface="+mn-ea"/>
              </a:rPr>
              <a:t>(</a:t>
            </a:r>
            <a:r>
              <a:rPr lang="en-US" sz="2000" b="0" dirty="0" err="1">
                <a:ea typeface="+mn-ea"/>
              </a:rPr>
              <a:t>bgpx</a:t>
            </a:r>
            <a:r>
              <a:rPr lang="en-US" sz="2000" b="0" dirty="0">
                <a:ea typeface="+mn-ea"/>
              </a:rPr>
              <a:t>)</a:t>
            </a:r>
          </a:p>
          <a:p>
            <a:pPr>
              <a:defRPr/>
            </a:pPr>
            <a:r>
              <a:rPr lang="en-US" sz="2000" b="0" dirty="0">
                <a:ea typeface="+mn-ea"/>
              </a:rPr>
              <a:t>      </a:t>
            </a:r>
            <a:r>
              <a:rPr lang="en-US" sz="2000" b="0" dirty="0" err="1">
                <a:ea typeface="+mn-ea"/>
              </a:rPr>
              <a:t>setColor</a:t>
            </a:r>
            <a:r>
              <a:rPr lang="en-US" sz="2000" b="0" dirty="0">
                <a:ea typeface="+mn-ea"/>
              </a:rPr>
              <a:t>(</a:t>
            </a:r>
            <a:r>
              <a:rPr lang="en-US" sz="2000" b="0" dirty="0" err="1">
                <a:ea typeface="+mn-ea"/>
              </a:rPr>
              <a:t>px,bgcol</a:t>
            </a:r>
            <a:r>
              <a:rPr lang="en-US" sz="2000" b="0" dirty="0">
                <a:ea typeface="+mn-ea"/>
              </a:rPr>
              <a:t>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Example results</a:t>
            </a:r>
          </a:p>
        </p:txBody>
      </p:sp>
      <p:pic>
        <p:nvPicPr>
          <p:cNvPr id="9933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788318"/>
            <a:ext cx="4191000" cy="236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1" y="1771650"/>
            <a:ext cx="4181475" cy="2359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smtClean="0"/>
              <a:t>Just trying the obvious thing for Red</a:t>
            </a:r>
          </a:p>
        </p:txBody>
      </p:sp>
      <p:pic>
        <p:nvPicPr>
          <p:cNvPr id="101378" name="Picture 5" descr="red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" y="2871787"/>
            <a:ext cx="4038600" cy="2271713"/>
          </a:xfrm>
          <a:noFill/>
        </p:spPr>
      </p:pic>
      <p:pic>
        <p:nvPicPr>
          <p:cNvPr id="101379" name="Picture 7" descr="red-w-flash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648200" y="2871787"/>
            <a:ext cx="4038600" cy="2271713"/>
          </a:xfrm>
          <a:noFill/>
        </p:spPr>
      </p:pic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457200" y="1200150"/>
            <a:ext cx="7924800" cy="2169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0" dirty="0">
                <a:ea typeface="+mn-ea"/>
              </a:rPr>
              <a:t>def chromakey2(</a:t>
            </a:r>
            <a:r>
              <a:rPr lang="en-US" sz="1800" b="0" dirty="0" err="1">
                <a:ea typeface="+mn-ea"/>
              </a:rPr>
              <a:t>source,bg</a:t>
            </a:r>
            <a:r>
              <a:rPr lang="en-US" sz="1800" b="0" dirty="0">
                <a:ea typeface="+mn-ea"/>
              </a:rPr>
              <a:t>):</a:t>
            </a:r>
          </a:p>
          <a:p>
            <a:pPr>
              <a:defRPr/>
            </a:pPr>
            <a:r>
              <a:rPr lang="en-US" sz="1800" b="0" dirty="0">
                <a:ea typeface="+mn-ea"/>
              </a:rPr>
              <a:t>  # source should have something in front of red, </a:t>
            </a:r>
            <a:r>
              <a:rPr lang="en-US" sz="1800" b="0" dirty="0" err="1">
                <a:ea typeface="+mn-ea"/>
              </a:rPr>
              <a:t>bg</a:t>
            </a:r>
            <a:r>
              <a:rPr lang="en-US" sz="1800" b="0" dirty="0">
                <a:ea typeface="+mn-ea"/>
              </a:rPr>
              <a:t> is the new background</a:t>
            </a:r>
          </a:p>
          <a:p>
            <a:pPr>
              <a:defRPr/>
            </a:pPr>
            <a:r>
              <a:rPr lang="en-US" sz="1800" b="0" dirty="0">
                <a:ea typeface="+mn-ea"/>
              </a:rPr>
              <a:t>  for p in </a:t>
            </a:r>
            <a:r>
              <a:rPr lang="en-US" sz="1800" b="0" dirty="0" err="1">
                <a:ea typeface="+mn-ea"/>
              </a:rPr>
              <a:t>getPixels</a:t>
            </a:r>
            <a:r>
              <a:rPr lang="en-US" sz="1800" b="0" dirty="0">
                <a:ea typeface="+mn-ea"/>
              </a:rPr>
              <a:t>(source):</a:t>
            </a:r>
          </a:p>
          <a:p>
            <a:pPr>
              <a:defRPr/>
            </a:pPr>
            <a:r>
              <a:rPr lang="en-US" sz="1800" b="0" dirty="0">
                <a:ea typeface="+mn-ea"/>
              </a:rPr>
              <a:t>      if </a:t>
            </a:r>
            <a:r>
              <a:rPr lang="en-US" sz="1800" dirty="0" err="1">
                <a:ea typeface="+mn-ea"/>
              </a:rPr>
              <a:t>getRed</a:t>
            </a:r>
            <a:r>
              <a:rPr lang="en-US" sz="1800" dirty="0">
                <a:ea typeface="+mn-ea"/>
              </a:rPr>
              <a:t>(p) &gt; (</a:t>
            </a:r>
            <a:r>
              <a:rPr lang="en-US" sz="1800" dirty="0" err="1">
                <a:ea typeface="+mn-ea"/>
              </a:rPr>
              <a:t>getGreen</a:t>
            </a:r>
            <a:r>
              <a:rPr lang="en-US" sz="1800" dirty="0">
                <a:ea typeface="+mn-ea"/>
              </a:rPr>
              <a:t>(p) + </a:t>
            </a:r>
            <a:r>
              <a:rPr lang="en-US" sz="1800" dirty="0" err="1">
                <a:ea typeface="+mn-ea"/>
              </a:rPr>
              <a:t>getBlue</a:t>
            </a:r>
            <a:r>
              <a:rPr lang="en-US" sz="1800" dirty="0">
                <a:ea typeface="+mn-ea"/>
              </a:rPr>
              <a:t>(p)):</a:t>
            </a:r>
          </a:p>
          <a:p>
            <a:pPr>
              <a:defRPr/>
            </a:pPr>
            <a:r>
              <a:rPr lang="en-US" sz="1800" b="0" dirty="0">
                <a:ea typeface="+mn-ea"/>
              </a:rPr>
              <a:t>      #Then, grab the color at the same spot from the new background</a:t>
            </a:r>
          </a:p>
          <a:p>
            <a:pPr>
              <a:defRPr/>
            </a:pPr>
            <a:r>
              <a:rPr lang="en-US" sz="1800" b="0" dirty="0">
                <a:ea typeface="+mn-ea"/>
              </a:rPr>
              <a:t>        </a:t>
            </a:r>
            <a:r>
              <a:rPr lang="en-US" sz="1800" b="0" dirty="0" err="1">
                <a:ea typeface="+mn-ea"/>
              </a:rPr>
              <a:t>setColor</a:t>
            </a:r>
            <a:r>
              <a:rPr lang="en-US" sz="1800" b="0" dirty="0">
                <a:ea typeface="+mn-ea"/>
              </a:rPr>
              <a:t>(</a:t>
            </a:r>
            <a:r>
              <a:rPr lang="en-US" sz="1800" b="0" dirty="0" err="1">
                <a:ea typeface="+mn-ea"/>
              </a:rPr>
              <a:t>p,getColor</a:t>
            </a:r>
            <a:r>
              <a:rPr lang="en-US" sz="1800" b="0" dirty="0">
                <a:ea typeface="+mn-ea"/>
              </a:rPr>
              <a:t>(</a:t>
            </a:r>
            <a:r>
              <a:rPr lang="en-US" sz="1800" b="0" dirty="0" err="1">
                <a:ea typeface="+mn-ea"/>
              </a:rPr>
              <a:t>getPixel</a:t>
            </a:r>
            <a:r>
              <a:rPr lang="en-US" sz="1800" b="0" dirty="0">
                <a:ea typeface="+mn-ea"/>
              </a:rPr>
              <a:t>(</a:t>
            </a:r>
            <a:r>
              <a:rPr lang="en-US" sz="1800" b="0" dirty="0" err="1">
                <a:ea typeface="+mn-ea"/>
              </a:rPr>
              <a:t>bg,getX</a:t>
            </a:r>
            <a:r>
              <a:rPr lang="en-US" sz="1800" b="0" dirty="0">
                <a:ea typeface="+mn-ea"/>
              </a:rPr>
              <a:t>(p),</a:t>
            </a:r>
            <a:r>
              <a:rPr lang="en-US" sz="1800" b="0" dirty="0" err="1">
                <a:ea typeface="+mn-ea"/>
              </a:rPr>
              <a:t>getY</a:t>
            </a:r>
            <a:r>
              <a:rPr lang="en-US" sz="1800" b="0" dirty="0">
                <a:ea typeface="+mn-ea"/>
              </a:rPr>
              <a:t>(p))))</a:t>
            </a:r>
          </a:p>
          <a:p>
            <a:pPr>
              <a:spcBef>
                <a:spcPct val="50000"/>
              </a:spcBef>
              <a:defRPr/>
            </a:pPr>
            <a:r>
              <a:rPr lang="en-US" sz="1800" b="0" dirty="0">
                <a:ea typeface="+mn-ea"/>
              </a:rPr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smtClean="0"/>
              <a:t>Doesn</a:t>
            </a:r>
            <a:r>
              <a:rPr lang="fr-FR" altLang="ja-JP" sz="4000" smtClean="0"/>
              <a:t>'</a:t>
            </a:r>
            <a:r>
              <a:rPr lang="en-US" altLang="ja-JP" sz="4000" smtClean="0"/>
              <a:t>t always work as you expect</a:t>
            </a:r>
            <a:endParaRPr lang="en-US" sz="4000" smtClean="0"/>
          </a:p>
        </p:txBody>
      </p:sp>
      <p:pic>
        <p:nvPicPr>
          <p:cNvPr id="103426" name="Picture 6" descr="redtoomuch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" y="1968103"/>
            <a:ext cx="4038600" cy="2271713"/>
          </a:xfrm>
          <a:noFill/>
        </p:spPr>
      </p:pic>
      <p:pic>
        <p:nvPicPr>
          <p:cNvPr id="103427" name="Picture 7" descr="redjustright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648200" y="1968103"/>
            <a:ext cx="4038600" cy="2271713"/>
          </a:xfr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/>
              <a:t>Easy to do with Alice</a:t>
            </a:r>
            <a:endParaRPr lang="en-US" dirty="0"/>
          </a:p>
        </p:txBody>
      </p:sp>
      <p:pic>
        <p:nvPicPr>
          <p:cNvPr id="105474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1635646"/>
            <a:ext cx="5392738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75" name="TextBox 4"/>
          <p:cNvSpPr txBox="1">
            <a:spLocks noChangeArrowheads="1"/>
          </p:cNvSpPr>
          <p:nvPr/>
        </p:nvSpPr>
        <p:spPr bwMode="auto">
          <a:xfrm>
            <a:off x="0" y="2057401"/>
            <a:ext cx="43434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</a:rPr>
              <a:t>def </a:t>
            </a:r>
            <a:r>
              <a:rPr lang="en-US" sz="1600" b="0" dirty="0" err="1">
                <a:solidFill>
                  <a:schemeClr val="bg1"/>
                </a:solidFill>
              </a:rPr>
              <a:t>chromakeyGreen</a:t>
            </a:r>
            <a:r>
              <a:rPr lang="en-US" sz="1600" b="0" dirty="0">
                <a:solidFill>
                  <a:schemeClr val="bg1"/>
                </a:solidFill>
              </a:rPr>
              <a:t>(</a:t>
            </a:r>
            <a:r>
              <a:rPr lang="en-US" sz="1600" b="0" dirty="0" err="1">
                <a:solidFill>
                  <a:schemeClr val="bg1"/>
                </a:solidFill>
              </a:rPr>
              <a:t>source,bg</a:t>
            </a:r>
            <a:r>
              <a:rPr lang="en-US" sz="1600" b="0" dirty="0">
                <a:solidFill>
                  <a:schemeClr val="bg1"/>
                </a:solidFill>
              </a:rPr>
              <a:t>):</a:t>
            </a:r>
          </a:p>
          <a:p>
            <a:r>
              <a:rPr lang="en-US" sz="1600" b="0" dirty="0">
                <a:solidFill>
                  <a:schemeClr val="bg1"/>
                </a:solidFill>
              </a:rPr>
              <a:t>  for </a:t>
            </a:r>
            <a:r>
              <a:rPr lang="en-US" sz="1600" b="0" dirty="0" err="1">
                <a:solidFill>
                  <a:schemeClr val="bg1"/>
                </a:solidFill>
              </a:rPr>
              <a:t>px</a:t>
            </a:r>
            <a:r>
              <a:rPr lang="en-US" sz="1600" b="0" dirty="0">
                <a:solidFill>
                  <a:schemeClr val="bg1"/>
                </a:solidFill>
              </a:rPr>
              <a:t> in </a:t>
            </a:r>
            <a:r>
              <a:rPr lang="en-US" sz="1600" b="0" dirty="0" err="1">
                <a:solidFill>
                  <a:schemeClr val="bg1"/>
                </a:solidFill>
              </a:rPr>
              <a:t>getPixels</a:t>
            </a:r>
            <a:r>
              <a:rPr lang="en-US" sz="1600" b="0" dirty="0">
                <a:solidFill>
                  <a:schemeClr val="bg1"/>
                </a:solidFill>
              </a:rPr>
              <a:t>(source):</a:t>
            </a:r>
          </a:p>
          <a:p>
            <a:r>
              <a:rPr lang="en-US" sz="1600" b="0" dirty="0">
                <a:solidFill>
                  <a:schemeClr val="bg1"/>
                </a:solidFill>
              </a:rPr>
              <a:t>    x = </a:t>
            </a:r>
            <a:r>
              <a:rPr lang="en-US" sz="1600" b="0" dirty="0" err="1">
                <a:solidFill>
                  <a:schemeClr val="bg1"/>
                </a:solidFill>
              </a:rPr>
              <a:t>getX</a:t>
            </a:r>
            <a:r>
              <a:rPr lang="en-US" sz="1600" b="0" dirty="0">
                <a:solidFill>
                  <a:schemeClr val="bg1"/>
                </a:solidFill>
              </a:rPr>
              <a:t>(</a:t>
            </a:r>
            <a:r>
              <a:rPr lang="en-US" sz="1600" b="0" dirty="0" err="1">
                <a:solidFill>
                  <a:schemeClr val="bg1"/>
                </a:solidFill>
              </a:rPr>
              <a:t>px</a:t>
            </a:r>
            <a:r>
              <a:rPr lang="en-US" sz="1600" b="0" dirty="0">
                <a:solidFill>
                  <a:schemeClr val="bg1"/>
                </a:solidFill>
              </a:rPr>
              <a:t>)</a:t>
            </a:r>
          </a:p>
          <a:p>
            <a:r>
              <a:rPr lang="en-US" sz="1600" b="0" dirty="0">
                <a:solidFill>
                  <a:schemeClr val="bg1"/>
                </a:solidFill>
              </a:rPr>
              <a:t>    y = </a:t>
            </a:r>
            <a:r>
              <a:rPr lang="en-US" sz="1600" b="0" dirty="0" err="1">
                <a:solidFill>
                  <a:schemeClr val="bg1"/>
                </a:solidFill>
              </a:rPr>
              <a:t>getY</a:t>
            </a:r>
            <a:r>
              <a:rPr lang="en-US" sz="1600" b="0" dirty="0">
                <a:solidFill>
                  <a:schemeClr val="bg1"/>
                </a:solidFill>
              </a:rPr>
              <a:t>(</a:t>
            </a:r>
            <a:r>
              <a:rPr lang="en-US" sz="1600" b="0" dirty="0" err="1">
                <a:solidFill>
                  <a:schemeClr val="bg1"/>
                </a:solidFill>
              </a:rPr>
              <a:t>px</a:t>
            </a:r>
            <a:r>
              <a:rPr lang="en-US" sz="1600" b="0" dirty="0">
                <a:solidFill>
                  <a:schemeClr val="bg1"/>
                </a:solidFill>
              </a:rPr>
              <a:t>)</a:t>
            </a:r>
          </a:p>
          <a:p>
            <a:r>
              <a:rPr lang="en-US" sz="1600" b="0" dirty="0">
                <a:solidFill>
                  <a:schemeClr val="bg1"/>
                </a:solidFill>
              </a:rPr>
              <a:t>    if (</a:t>
            </a:r>
            <a:r>
              <a:rPr lang="en-US" sz="1600" b="0" dirty="0" err="1">
                <a:solidFill>
                  <a:schemeClr val="bg1"/>
                </a:solidFill>
              </a:rPr>
              <a:t>getRed</a:t>
            </a:r>
            <a:r>
              <a:rPr lang="en-US" sz="1600" b="0" dirty="0">
                <a:solidFill>
                  <a:schemeClr val="bg1"/>
                </a:solidFill>
              </a:rPr>
              <a:t>(</a:t>
            </a:r>
            <a:r>
              <a:rPr lang="en-US" sz="1600" b="0" dirty="0" err="1">
                <a:solidFill>
                  <a:schemeClr val="bg1"/>
                </a:solidFill>
              </a:rPr>
              <a:t>px</a:t>
            </a:r>
            <a:r>
              <a:rPr lang="en-US" sz="1600" b="0" dirty="0">
                <a:solidFill>
                  <a:schemeClr val="bg1"/>
                </a:solidFill>
              </a:rPr>
              <a:t>) + </a:t>
            </a:r>
            <a:r>
              <a:rPr lang="en-US" sz="1600" b="0" dirty="0" err="1">
                <a:solidFill>
                  <a:schemeClr val="bg1"/>
                </a:solidFill>
              </a:rPr>
              <a:t>getBlue</a:t>
            </a:r>
            <a:r>
              <a:rPr lang="en-US" sz="1600" b="0" dirty="0">
                <a:solidFill>
                  <a:schemeClr val="bg1"/>
                </a:solidFill>
              </a:rPr>
              <a:t>(</a:t>
            </a:r>
            <a:r>
              <a:rPr lang="en-US" sz="1600" b="0" dirty="0" err="1">
                <a:solidFill>
                  <a:schemeClr val="bg1"/>
                </a:solidFill>
              </a:rPr>
              <a:t>px</a:t>
            </a:r>
            <a:r>
              <a:rPr lang="en-US" sz="1600" b="0" dirty="0">
                <a:solidFill>
                  <a:schemeClr val="bg1"/>
                </a:solidFill>
              </a:rPr>
              <a:t>) &lt; </a:t>
            </a:r>
            <a:r>
              <a:rPr lang="en-US" sz="1600" b="0" dirty="0" err="1">
                <a:solidFill>
                  <a:schemeClr val="bg1"/>
                </a:solidFill>
              </a:rPr>
              <a:t>getGreen</a:t>
            </a:r>
            <a:r>
              <a:rPr lang="en-US" sz="1600" b="0" dirty="0">
                <a:solidFill>
                  <a:schemeClr val="bg1"/>
                </a:solidFill>
              </a:rPr>
              <a:t>(</a:t>
            </a:r>
            <a:r>
              <a:rPr lang="en-US" sz="1600" b="0" dirty="0" err="1">
                <a:solidFill>
                  <a:schemeClr val="bg1"/>
                </a:solidFill>
              </a:rPr>
              <a:t>px</a:t>
            </a:r>
            <a:r>
              <a:rPr lang="en-US" sz="1600" b="0" dirty="0">
                <a:solidFill>
                  <a:schemeClr val="bg1"/>
                </a:solidFill>
              </a:rPr>
              <a:t>)):</a:t>
            </a:r>
          </a:p>
          <a:p>
            <a:r>
              <a:rPr lang="en-US" sz="1600" b="0" dirty="0">
                <a:solidFill>
                  <a:schemeClr val="bg1"/>
                </a:solidFill>
              </a:rPr>
              <a:t>      </a:t>
            </a:r>
            <a:r>
              <a:rPr lang="en-US" sz="1600" b="0" dirty="0" err="1">
                <a:solidFill>
                  <a:schemeClr val="bg1"/>
                </a:solidFill>
              </a:rPr>
              <a:t>bgpx</a:t>
            </a:r>
            <a:r>
              <a:rPr lang="en-US" sz="1600" b="0" dirty="0">
                <a:solidFill>
                  <a:schemeClr val="bg1"/>
                </a:solidFill>
              </a:rPr>
              <a:t> = </a:t>
            </a:r>
            <a:r>
              <a:rPr lang="en-US" sz="1600" b="0" dirty="0" err="1">
                <a:solidFill>
                  <a:schemeClr val="bg1"/>
                </a:solidFill>
              </a:rPr>
              <a:t>getPixel</a:t>
            </a:r>
            <a:r>
              <a:rPr lang="en-US" sz="1600" b="0" dirty="0">
                <a:solidFill>
                  <a:schemeClr val="bg1"/>
                </a:solidFill>
              </a:rPr>
              <a:t>(</a:t>
            </a:r>
            <a:r>
              <a:rPr lang="en-US" sz="1600" b="0" dirty="0" err="1">
                <a:solidFill>
                  <a:schemeClr val="bg1"/>
                </a:solidFill>
              </a:rPr>
              <a:t>bg,x,y</a:t>
            </a:r>
            <a:r>
              <a:rPr lang="en-US" sz="1600" b="0" dirty="0">
                <a:solidFill>
                  <a:schemeClr val="bg1"/>
                </a:solidFill>
              </a:rPr>
              <a:t>)</a:t>
            </a:r>
          </a:p>
          <a:p>
            <a:r>
              <a:rPr lang="en-US" sz="1600" b="0" dirty="0">
                <a:solidFill>
                  <a:schemeClr val="bg1"/>
                </a:solidFill>
              </a:rPr>
              <a:t>      </a:t>
            </a:r>
            <a:r>
              <a:rPr lang="en-US" sz="1600" b="0" dirty="0" err="1">
                <a:solidFill>
                  <a:schemeClr val="bg1"/>
                </a:solidFill>
              </a:rPr>
              <a:t>bgcol</a:t>
            </a:r>
            <a:r>
              <a:rPr lang="en-US" sz="1600" b="0" dirty="0">
                <a:solidFill>
                  <a:schemeClr val="bg1"/>
                </a:solidFill>
              </a:rPr>
              <a:t> = </a:t>
            </a:r>
            <a:r>
              <a:rPr lang="en-US" sz="1600" b="0" dirty="0" err="1">
                <a:solidFill>
                  <a:schemeClr val="bg1"/>
                </a:solidFill>
              </a:rPr>
              <a:t>getColor</a:t>
            </a:r>
            <a:r>
              <a:rPr lang="en-US" sz="1600" b="0" dirty="0">
                <a:solidFill>
                  <a:schemeClr val="bg1"/>
                </a:solidFill>
              </a:rPr>
              <a:t>(</a:t>
            </a:r>
            <a:r>
              <a:rPr lang="en-US" sz="1600" b="0" dirty="0" err="1">
                <a:solidFill>
                  <a:schemeClr val="bg1"/>
                </a:solidFill>
              </a:rPr>
              <a:t>bgpx</a:t>
            </a:r>
            <a:r>
              <a:rPr lang="en-US" sz="1600" b="0" dirty="0">
                <a:solidFill>
                  <a:schemeClr val="bg1"/>
                </a:solidFill>
              </a:rPr>
              <a:t>)</a:t>
            </a:r>
          </a:p>
          <a:p>
            <a:r>
              <a:rPr lang="en-US" sz="1600" b="0" dirty="0">
                <a:solidFill>
                  <a:schemeClr val="bg1"/>
                </a:solidFill>
              </a:rPr>
              <a:t>      </a:t>
            </a:r>
            <a:r>
              <a:rPr lang="en-US" sz="1600" b="0" dirty="0" err="1">
                <a:solidFill>
                  <a:schemeClr val="bg1"/>
                </a:solidFill>
              </a:rPr>
              <a:t>setColor</a:t>
            </a:r>
            <a:r>
              <a:rPr lang="en-US" sz="1600" b="0" dirty="0">
                <a:solidFill>
                  <a:schemeClr val="bg1"/>
                </a:solidFill>
              </a:rPr>
              <a:t>(</a:t>
            </a:r>
            <a:r>
              <a:rPr lang="en-US" sz="1600" b="0" dirty="0" err="1">
                <a:solidFill>
                  <a:schemeClr val="bg1"/>
                </a:solidFill>
              </a:rPr>
              <a:t>px,bgcol</a:t>
            </a:r>
            <a:r>
              <a:rPr lang="en-US" sz="1600" b="0" dirty="0">
                <a:solidFill>
                  <a:schemeClr val="bg1"/>
                </a:solidFill>
              </a:rPr>
              <a:t>)\end{</a:t>
            </a:r>
            <a:r>
              <a:rPr lang="en-US" sz="1600" b="0" dirty="0" err="1">
                <a:solidFill>
                  <a:schemeClr val="bg1"/>
                </a:solidFill>
              </a:rPr>
              <a:t>splpython</a:t>
            </a:r>
            <a:r>
              <a:rPr lang="en-US" sz="1600" b="0" dirty="0">
                <a:solidFill>
                  <a:schemeClr val="bg1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Trying distance()</a:t>
            </a:r>
            <a:endParaRPr lang="en-US" dirty="0"/>
          </a:p>
        </p:txBody>
      </p:sp>
      <p:pic>
        <p:nvPicPr>
          <p:cNvPr id="23554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1419622"/>
            <a:ext cx="3115568" cy="334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9552" y="1347614"/>
            <a:ext cx="48245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Use the distance equation from the previous slide to write a function which accepts a two colours and returns the distance.</a:t>
            </a:r>
          </a:p>
          <a:p>
            <a:endParaRPr lang="en-GB" sz="2400" dirty="0" smtClean="0">
              <a:solidFill>
                <a:schemeClr val="bg1"/>
              </a:solidFill>
            </a:endParaRPr>
          </a:p>
          <a:p>
            <a:r>
              <a:rPr lang="en-GB" sz="2400" dirty="0" smtClean="0">
                <a:solidFill>
                  <a:schemeClr val="bg1"/>
                </a:solidFill>
              </a:rPr>
              <a:t>Test your solution</a:t>
            </a:r>
          </a:p>
          <a:p>
            <a:endParaRPr lang="en-GB" sz="2400" dirty="0" smtClean="0">
              <a:solidFill>
                <a:schemeClr val="bg1"/>
              </a:solidFill>
            </a:endParaRPr>
          </a:p>
          <a:p>
            <a:r>
              <a:rPr lang="en-GB" sz="2400" dirty="0" smtClean="0">
                <a:solidFill>
                  <a:schemeClr val="bg1"/>
                </a:solidFill>
              </a:rPr>
              <a:t>Then post your solution on Slack.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charset="0"/>
              </a:rPr>
              <a:t>The difference between JPEG and PNG</a:t>
            </a:r>
            <a:endParaRPr lang="en-US" dirty="0">
              <a:ea typeface="ＭＳ Ｐゴシック" charset="0"/>
            </a:endParaRPr>
          </a:p>
        </p:txBody>
      </p:sp>
      <p:sp>
        <p:nvSpPr>
          <p:cNvPr id="106498" name="Content Placeholder 2"/>
          <p:cNvSpPr>
            <a:spLocks noGrp="1"/>
          </p:cNvSpPr>
          <p:nvPr>
            <p:ph idx="1"/>
          </p:nvPr>
        </p:nvSpPr>
        <p:spPr>
          <a:xfrm>
            <a:off x="457200" y="1451373"/>
            <a:ext cx="4191000" cy="3292078"/>
          </a:xfrm>
        </p:spPr>
        <p:txBody>
          <a:bodyPr/>
          <a:lstStyle/>
          <a:p>
            <a:r>
              <a:rPr lang="en-US" smtClean="0"/>
              <a:t>Where did her shoes go?</a:t>
            </a:r>
          </a:p>
          <a:p>
            <a:pPr lvl="1"/>
            <a:r>
              <a:rPr lang="en-US" smtClean="0"/>
              <a:t>Lossy vs. Lossless</a:t>
            </a:r>
          </a:p>
        </p:txBody>
      </p:sp>
      <p:pic>
        <p:nvPicPr>
          <p:cNvPr id="106499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1552262"/>
            <a:ext cx="3635896" cy="3590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Drawing on images</a:t>
            </a:r>
          </a:p>
        </p:txBody>
      </p:sp>
      <p:sp>
        <p:nvSpPr>
          <p:cNvPr id="10752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mtClean="0"/>
              <a:t>Sometimes you want to draw on pictures,</a:t>
            </a:r>
            <a:br>
              <a:rPr lang="en-US" smtClean="0"/>
            </a:br>
            <a:r>
              <a:rPr lang="en-US" smtClean="0"/>
              <a:t>to add something to the pictures.</a:t>
            </a:r>
          </a:p>
          <a:p>
            <a:pPr lvl="1" eaLnBrk="1" hangingPunct="1"/>
            <a:r>
              <a:rPr lang="en-US" smtClean="0"/>
              <a:t>Lines</a:t>
            </a:r>
          </a:p>
          <a:p>
            <a:pPr lvl="1" eaLnBrk="1" hangingPunct="1"/>
            <a:r>
              <a:rPr lang="en-US" smtClean="0"/>
              <a:t>Text</a:t>
            </a:r>
          </a:p>
          <a:p>
            <a:pPr lvl="1" eaLnBrk="1" hangingPunct="1"/>
            <a:r>
              <a:rPr lang="en-US" smtClean="0"/>
              <a:t>Circles and boxes.</a:t>
            </a:r>
          </a:p>
          <a:p>
            <a:pPr eaLnBrk="1" hangingPunct="1"/>
            <a:r>
              <a:rPr lang="en-US" smtClean="0"/>
              <a:t>We can do that pixel by pixel, setting black and white pixels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Drawing a border</a:t>
            </a:r>
          </a:p>
        </p:txBody>
      </p:sp>
      <p:sp>
        <p:nvSpPr>
          <p:cNvPr id="111618" name="Content Placeholder 2"/>
          <p:cNvSpPr>
            <a:spLocks noGrp="1"/>
          </p:cNvSpPr>
          <p:nvPr>
            <p:ph idx="1"/>
          </p:nvPr>
        </p:nvSpPr>
        <p:spPr>
          <a:xfrm>
            <a:off x="457200" y="1451373"/>
            <a:ext cx="4191000" cy="2320528"/>
          </a:xfrm>
        </p:spPr>
        <p:txBody>
          <a:bodyPr>
            <a:normAutofit fontScale="85000" lnSpcReduction="10000"/>
          </a:bodyPr>
          <a:lstStyle/>
          <a:p>
            <a:pPr marL="0" indent="0">
              <a:buFont typeface="Wingdings 2" pitchFamily="18" charset="2"/>
              <a:buNone/>
            </a:pPr>
            <a:r>
              <a:rPr lang="en-US" sz="2000" smtClean="0"/>
              <a:t>def greekBorder(pic):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bottom = getHeight(pic)-10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for px in getPixels(pic):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  y = getY(px)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  if y &lt; 10: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    setColor(px,blue)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  if y &gt; bottom: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    setColor(px,white)</a:t>
            </a:r>
          </a:p>
        </p:txBody>
      </p:sp>
      <p:pic>
        <p:nvPicPr>
          <p:cNvPr id="111619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2000" y="3486151"/>
            <a:ext cx="5842000" cy="1631156"/>
          </a:xfrm>
          <a:prstGeom prst="rect">
            <a:avLst/>
          </a:prstGeom>
          <a:noFill/>
          <a:ln w="9525">
            <a:solidFill>
              <a:srgbClr val="0F6FC6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Content Placeholder 2"/>
          <p:cNvSpPr>
            <a:spLocks noGrp="1"/>
          </p:cNvSpPr>
          <p:nvPr>
            <p:ph idx="1"/>
          </p:nvPr>
        </p:nvSpPr>
        <p:spPr>
          <a:xfrm>
            <a:off x="369888" y="348854"/>
            <a:ext cx="7707312" cy="4654153"/>
          </a:xfrm>
        </p:spPr>
        <p:txBody>
          <a:bodyPr>
            <a:normAutofit lnSpcReduction="10000"/>
          </a:bodyPr>
          <a:lstStyle/>
          <a:p>
            <a:pPr marL="0" indent="0">
              <a:buFont typeface="Wingdings 2" pitchFamily="18" charset="2"/>
              <a:buNone/>
            </a:pPr>
            <a:r>
              <a:rPr lang="en-US" smtClean="0"/>
              <a:t>What does this program</a:t>
            </a:r>
            <a:br>
              <a:rPr lang="en-US" smtClean="0"/>
            </a:br>
            <a:r>
              <a:rPr lang="en-US" smtClean="0"/>
              <a:t>do?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600" smtClean="0"/>
              <a:t/>
            </a:r>
            <a:br>
              <a:rPr lang="en-US" sz="1600" smtClean="0"/>
            </a:br>
            <a:endParaRPr lang="en-US" sz="1600" smtClean="0"/>
          </a:p>
          <a:p>
            <a:pPr marL="0" indent="0">
              <a:buFont typeface="Wingdings 2" pitchFamily="18" charset="2"/>
              <a:buNone/>
            </a:pPr>
            <a:endParaRPr lang="en-US" sz="1600" smtClean="0"/>
          </a:p>
          <a:p>
            <a:pPr marL="0" indent="0">
              <a:buFont typeface="Wingdings 2" pitchFamily="18" charset="2"/>
              <a:buNone/>
            </a:pPr>
            <a:endParaRPr lang="en-US" sz="1600" smtClean="0"/>
          </a:p>
          <a:p>
            <a:pPr marL="0" indent="0">
              <a:buFont typeface="Wingdings 2" pitchFamily="18" charset="2"/>
              <a:buNone/>
            </a:pPr>
            <a:r>
              <a:rPr lang="en-US" sz="1600" smtClean="0"/>
              <a:t>(1) Covers a picture with green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/>
            </a:r>
            <a:br>
              <a:rPr lang="en-US" sz="1600" smtClean="0"/>
            </a:br>
            <a:endParaRPr lang="en-US" sz="1600" smtClean="0"/>
          </a:p>
          <a:p>
            <a:pPr marL="0" indent="0">
              <a:buFont typeface="Wingdings 2" pitchFamily="18" charset="2"/>
              <a:buNone/>
            </a:pPr>
            <a:r>
              <a:rPr lang="en-US" sz="1600" smtClean="0"/>
              <a:t>(2) Creates a border of 10 pixels wide all green around a picture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600" smtClean="0"/>
              <a:t/>
            </a:r>
            <a:br>
              <a:rPr lang="en-US" sz="1600" smtClean="0"/>
            </a:br>
            <a:endParaRPr lang="en-US" sz="1600" smtClean="0"/>
          </a:p>
          <a:p>
            <a:pPr marL="0" indent="0">
              <a:buFont typeface="Wingdings 2" pitchFamily="18" charset="2"/>
              <a:buNone/>
            </a:pPr>
            <a:r>
              <a:rPr lang="en-US" sz="1600" smtClean="0"/>
              <a:t>(3) Creates a circle of green in the middle of the picture</a:t>
            </a:r>
            <a:br>
              <a:rPr lang="en-US" sz="1600" smtClean="0"/>
            </a:b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(4) Covers a picture with a green box, inset 10 pixels on each side.</a:t>
            </a:r>
          </a:p>
        </p:txBody>
      </p:sp>
      <p:pic>
        <p:nvPicPr>
          <p:cNvPr id="112642" name="Picture 6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0700" y="2687241"/>
            <a:ext cx="6096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3" name="Picture 8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3507854"/>
            <a:ext cx="6096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4" name="Picture 9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0272" y="4155926"/>
            <a:ext cx="6096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5" name="Picture 13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57476" y="195486"/>
            <a:ext cx="3886524" cy="153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6" name="Picture 7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35896" y="1851670"/>
            <a:ext cx="6096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Lightening ½ of Picture</a:t>
            </a:r>
          </a:p>
        </p:txBody>
      </p:sp>
      <p:sp>
        <p:nvSpPr>
          <p:cNvPr id="114690" name="Content Placeholder 2"/>
          <p:cNvSpPr>
            <a:spLocks noGrp="1"/>
          </p:cNvSpPr>
          <p:nvPr>
            <p:ph idx="1"/>
          </p:nvPr>
        </p:nvSpPr>
        <p:spPr>
          <a:xfrm>
            <a:off x="457200" y="1451373"/>
            <a:ext cx="4648200" cy="2149078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Wingdings 2" pitchFamily="18" charset="2"/>
              <a:buNone/>
            </a:pPr>
            <a:r>
              <a:rPr lang="en-US" sz="2000" smtClean="0"/>
              <a:t>def rightHalfBright(pic):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halfway = getWidth(pic) / 2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for px in getPixels(pic):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  x = getX(px)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  if x &gt; halfway: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    color = getColor(px)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    setColor(px,makeLighter(color))</a:t>
            </a:r>
          </a:p>
        </p:txBody>
      </p:sp>
      <p:pic>
        <p:nvPicPr>
          <p:cNvPr id="114691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371600"/>
            <a:ext cx="417195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Content Placeholder 2"/>
          <p:cNvSpPr>
            <a:spLocks noGrp="1"/>
          </p:cNvSpPr>
          <p:nvPr>
            <p:ph idx="1"/>
          </p:nvPr>
        </p:nvSpPr>
        <p:spPr>
          <a:xfrm>
            <a:off x="369888" y="348854"/>
            <a:ext cx="7707312" cy="4654153"/>
          </a:xfrm>
        </p:spPr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en-US" smtClean="0"/>
              <a:t>Consider this program: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600" smtClean="0"/>
              <a:t>Which picture below (zoomed to </a:t>
            </a:r>
            <a:br>
              <a:rPr lang="en-US" sz="1600" smtClean="0"/>
            </a:br>
            <a:r>
              <a:rPr lang="en-US" sz="1600" smtClean="0"/>
              <a:t>500%) did this generate?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/>
            </a:r>
            <a:br>
              <a:rPr lang="en-US" sz="1600" smtClean="0"/>
            </a:br>
            <a:endParaRPr lang="en-US" sz="1600" smtClean="0"/>
          </a:p>
          <a:p>
            <a:pPr marL="0" indent="0">
              <a:buFont typeface="Wingdings 2" pitchFamily="18" charset="2"/>
              <a:buNone/>
            </a:pPr>
            <a:r>
              <a:rPr lang="en-US" sz="1600" smtClean="0"/>
              <a:t/>
            </a:r>
            <a:br>
              <a:rPr lang="en-US" sz="1600" smtClean="0"/>
            </a:br>
            <a:endParaRPr lang="en-US" sz="1600" smtClean="0"/>
          </a:p>
          <a:p>
            <a:pPr marL="0" indent="0">
              <a:buFont typeface="Wingdings 2" pitchFamily="18" charset="2"/>
              <a:buNone/>
            </a:pP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/>
            </a:r>
            <a:br>
              <a:rPr lang="en-US" sz="1600" smtClean="0"/>
            </a:br>
            <a:endParaRPr lang="en-US" sz="1600" smtClean="0"/>
          </a:p>
        </p:txBody>
      </p:sp>
      <p:pic>
        <p:nvPicPr>
          <p:cNvPr id="117762" name="Picture 6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0713" y="2039541"/>
            <a:ext cx="6096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3" name="Picture 7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088" y="1484710"/>
            <a:ext cx="6096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4" name="Picture 8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7350" y="3101578"/>
            <a:ext cx="6096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5" name="Picture 9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21200" y="3987404"/>
            <a:ext cx="6096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6" name="Picture 1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9088" y="114300"/>
            <a:ext cx="50228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7" name="Picture 4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23963" y="1360885"/>
            <a:ext cx="10287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8" name="Picture 5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00500" y="2133600"/>
            <a:ext cx="11303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9" name="Picture 10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430338" y="3234929"/>
            <a:ext cx="11557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70" name="Picture 12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24500" y="3930254"/>
            <a:ext cx="10414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Posterizing to 3 levels: </a:t>
            </a:r>
            <a:br>
              <a:rPr lang="en-US" smtClean="0"/>
            </a:br>
            <a:r>
              <a:rPr lang="en-US" smtClean="0"/>
              <a:t>With elif and else</a:t>
            </a:r>
          </a:p>
        </p:txBody>
      </p:sp>
      <p:sp>
        <p:nvSpPr>
          <p:cNvPr id="119810" name="Content Placeholder 2"/>
          <p:cNvSpPr>
            <a:spLocks noGrp="1"/>
          </p:cNvSpPr>
          <p:nvPr>
            <p:ph idx="1"/>
          </p:nvPr>
        </p:nvSpPr>
        <p:spPr>
          <a:xfrm>
            <a:off x="457200" y="1451373"/>
            <a:ext cx="4114800" cy="3292078"/>
          </a:xfrm>
        </p:spPr>
        <p:txBody>
          <a:bodyPr>
            <a:normAutofit fontScale="85000" lnSpcReduction="20000"/>
          </a:bodyPr>
          <a:lstStyle/>
          <a:p>
            <a:pPr marL="0" indent="0">
              <a:buFont typeface="Wingdings 2" pitchFamily="18" charset="2"/>
              <a:buNone/>
            </a:pPr>
            <a:r>
              <a:rPr lang="en-US" sz="2000" smtClean="0"/>
              <a:t>def posterizeBWR(pic):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for p in getPixels(pic):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  r = getRed(p)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  g = getGreen(p)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  b = getBlue(p)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  luminance = (r+g+b)/3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  if luminance &lt; 64: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    setColor(p,black)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  elif luminance &gt; 120: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    setColor(p,white)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  else: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smtClean="0"/>
              <a:t>      setColor(p,red)</a:t>
            </a:r>
          </a:p>
          <a:p>
            <a:pPr marL="0" indent="0">
              <a:buFont typeface="Wingdings 2" pitchFamily="18" charset="2"/>
              <a:buNone/>
            </a:pPr>
            <a:endParaRPr lang="en-US" sz="2000" smtClean="0"/>
          </a:p>
        </p:txBody>
      </p:sp>
      <p:pic>
        <p:nvPicPr>
          <p:cNvPr id="119811" name="Picture 3" descr="anthonyBWR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1" y="1487091"/>
            <a:ext cx="2663825" cy="3629025"/>
          </a:xfrm>
          <a:prstGeom prst="rect">
            <a:avLst/>
          </a:prstGeom>
          <a:noFill/>
          <a:ln w="9525">
            <a:solidFill>
              <a:srgbClr val="0F6FC6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Introducing IF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eaLnBrk="1" hangingPunct="1">
              <a:buFont typeface="Wingdings 2" pitchFamily="18" charset="2"/>
              <a:buNone/>
            </a:pPr>
            <a:r>
              <a:rPr lang="en-US" smtClean="0">
                <a:latin typeface="American Typewriter" charset="0"/>
              </a:rPr>
              <a:t>if (some test):</a:t>
            </a:r>
          </a:p>
          <a:p>
            <a:pPr marL="0" indent="0" eaLnBrk="1" hangingPunct="1">
              <a:buFont typeface="Wingdings 2" pitchFamily="18" charset="2"/>
              <a:buNone/>
            </a:pPr>
            <a:r>
              <a:rPr lang="en-US" smtClean="0">
                <a:latin typeface="American Typewriter" charset="0"/>
              </a:rPr>
              <a:t>   #These Python statements will execute if true</a:t>
            </a:r>
          </a:p>
          <a:p>
            <a:pPr marL="0" indent="0" eaLnBrk="1" hangingPunct="1">
              <a:buFont typeface="Wingdings 2" pitchFamily="18" charset="2"/>
              <a:buNone/>
            </a:pPr>
            <a:r>
              <a:rPr lang="en-US" smtClean="0">
                <a:latin typeface="American Typewriter" charset="0"/>
              </a:rPr>
              <a:t>   print </a:t>
            </a:r>
            <a:r>
              <a:rPr lang="en-US" altLang="en-US" smtClean="0">
                <a:latin typeface="American Typewriter" charset="0"/>
              </a:rPr>
              <a:t>“</a:t>
            </a:r>
            <a:r>
              <a:rPr lang="en-US" smtClean="0">
                <a:latin typeface="American Typewriter" charset="0"/>
              </a:rPr>
              <a:t>This is true!</a:t>
            </a:r>
            <a:r>
              <a:rPr lang="en-US" altLang="en-US" smtClean="0">
                <a:latin typeface="American Typewriter" charset="0"/>
              </a:rPr>
              <a:t>”</a:t>
            </a:r>
            <a:endParaRPr lang="en-US" smtClean="0">
              <a:latin typeface="American Typewriter" charset="0"/>
            </a:endParaRPr>
          </a:p>
          <a:p>
            <a:pPr marL="0" indent="0" eaLnBrk="1" hangingPunct="1">
              <a:buFont typeface="Wingdings 2" pitchFamily="18" charset="2"/>
              <a:buNone/>
            </a:pPr>
            <a:r>
              <a:rPr lang="en-US" smtClean="0">
                <a:latin typeface="American Typewriter" charset="0"/>
              </a:rPr>
              <a:t>print </a:t>
            </a:r>
            <a:r>
              <a:rPr lang="en-US" altLang="en-US" smtClean="0">
                <a:latin typeface="American Typewriter" charset="0"/>
              </a:rPr>
              <a:t>“</a:t>
            </a:r>
            <a:r>
              <a:rPr lang="en-US" smtClean="0">
                <a:latin typeface="American Typewriter" charset="0"/>
              </a:rPr>
              <a:t>This will print, either way.</a:t>
            </a:r>
            <a:r>
              <a:rPr lang="en-US" altLang="en-US" smtClean="0">
                <a:latin typeface="American Typewriter" charset="0"/>
              </a:rPr>
              <a:t>”</a:t>
            </a:r>
            <a:r>
              <a:rPr lang="en-US" smtClean="0">
                <a:latin typeface="American Typewriter" charset="0"/>
              </a:rPr>
              <a:t/>
            </a:r>
            <a:br>
              <a:rPr lang="en-US" smtClean="0">
                <a:latin typeface="American Typewriter" charset="0"/>
              </a:rPr>
            </a:br>
            <a:r>
              <a:rPr lang="en-US" smtClean="0">
                <a:latin typeface="American Typewriter" charset="0"/>
              </a:rPr>
              <a:t/>
            </a:r>
            <a:br>
              <a:rPr lang="en-US" smtClean="0">
                <a:latin typeface="American Typewriter" charset="0"/>
              </a:rPr>
            </a:br>
            <a:endParaRPr lang="en-US" smtClean="0">
              <a:latin typeface="American Typewriter" charset="0"/>
            </a:endParaRPr>
          </a:p>
          <a:p>
            <a:pPr marL="0" indent="0" eaLnBrk="1" hangingPunct="1"/>
            <a:r>
              <a:rPr lang="en-US" smtClean="0"/>
              <a:t>Computers can make choices.</a:t>
            </a:r>
          </a:p>
          <a:p>
            <a:pPr lvl="1" eaLnBrk="1" hangingPunct="1"/>
            <a:r>
              <a:rPr lang="en-US" smtClean="0"/>
              <a:t>They can perform tests.</a:t>
            </a:r>
          </a:p>
          <a:p>
            <a:pPr lvl="1" eaLnBrk="1" hangingPunct="1"/>
            <a:r>
              <a:rPr lang="en-US" smtClean="0"/>
              <a:t>Then execute different statements depending on the result of the test.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Tuning our color replacement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smtClean="0"/>
              <a:t>If you want to get more of Barb</a:t>
            </a:r>
            <a:r>
              <a:rPr lang="fr-FR" altLang="ja-JP" smtClean="0"/>
              <a:t>'</a:t>
            </a:r>
            <a:r>
              <a:rPr lang="en-US" altLang="ja-JP" smtClean="0"/>
              <a:t>s hair, just increasing the threshold doesn</a:t>
            </a:r>
            <a:r>
              <a:rPr lang="fr-FR" altLang="ja-JP" smtClean="0"/>
              <a:t>'</a:t>
            </a:r>
            <a:r>
              <a:rPr lang="en-US" altLang="ja-JP" smtClean="0"/>
              <a:t>t work</a:t>
            </a:r>
          </a:p>
          <a:p>
            <a:pPr lvl="1" eaLnBrk="1" hangingPunct="1"/>
            <a:r>
              <a:rPr lang="en-US" smtClean="0"/>
              <a:t>Wood behind becomes within the threshold value</a:t>
            </a:r>
          </a:p>
          <a:p>
            <a:pPr eaLnBrk="1" hangingPunct="1"/>
            <a:r>
              <a:rPr lang="en-US" smtClean="0"/>
              <a:t>How could we do it better?</a:t>
            </a:r>
          </a:p>
          <a:p>
            <a:pPr lvl="1" eaLnBrk="1" hangingPunct="1"/>
            <a:r>
              <a:rPr lang="en-US" smtClean="0"/>
              <a:t>Lower our threshold, but then miss some of the hair</a:t>
            </a:r>
          </a:p>
          <a:p>
            <a:pPr lvl="1" eaLnBrk="1" hangingPunct="1"/>
            <a:r>
              <a:rPr lang="en-US" smtClean="0"/>
              <a:t>Work only within a range…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400" smtClean="0"/>
              <a:t>Computing a distance between colors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457200" y="1451373"/>
            <a:ext cx="8229600" cy="1520428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smtClean="0"/>
              <a:t>What does it mean for a color to be </a:t>
            </a:r>
            <a:r>
              <a:rPr lang="en-US" altLang="en-US" smtClean="0"/>
              <a:t>“</a:t>
            </a:r>
            <a:r>
              <a:rPr lang="en-US" smtClean="0"/>
              <a:t>close</a:t>
            </a:r>
            <a:r>
              <a:rPr lang="en-US" altLang="en-US" smtClean="0"/>
              <a:t>”</a:t>
            </a:r>
            <a:r>
              <a:rPr lang="en-US" smtClean="0"/>
              <a:t> to another color?</a:t>
            </a:r>
          </a:p>
          <a:p>
            <a:pPr eaLnBrk="1" hangingPunct="1"/>
            <a:r>
              <a:rPr lang="en-US" smtClean="0"/>
              <a:t>We will compute a color distance, based on the formula for the distance between two points.</a:t>
            </a:r>
          </a:p>
        </p:txBody>
      </p:sp>
      <p:pic>
        <p:nvPicPr>
          <p:cNvPr id="27651" name="Picture 4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33401" y="2800350"/>
            <a:ext cx="78454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5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14400" y="3314700"/>
            <a:ext cx="48069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Replacing colors using IF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We don</a:t>
            </a:r>
            <a:r>
              <a:rPr lang="fr-FR" altLang="ja-JP" smtClean="0"/>
              <a:t>'</a:t>
            </a:r>
            <a:r>
              <a:rPr lang="en-US" altLang="ja-JP" smtClean="0"/>
              <a:t>t have to do one-to-one changes or replacements of color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We can use </a:t>
            </a:r>
            <a:r>
              <a:rPr lang="en-US" b="1" smtClean="0"/>
              <a:t>if</a:t>
            </a:r>
            <a:r>
              <a:rPr lang="en-US" smtClean="0"/>
              <a:t> to decide if we want to make a change.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We could look for a range of colors, or one specific color.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We could use an operation (like multiplication) to set the new color, or we can set it to a specific value.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It all depends on the effect that we want.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</TotalTime>
  <Words>2734</Words>
  <Application>Microsoft Office PowerPoint</Application>
  <PresentationFormat>On-screen Show (16:9)</PresentationFormat>
  <Paragraphs>475</Paragraphs>
  <Slides>56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Picture Techniques</vt:lpstr>
      <vt:lpstr>Learning Objectives</vt:lpstr>
      <vt:lpstr>Slide 3</vt:lpstr>
      <vt:lpstr>Distance between colors?</vt:lpstr>
      <vt:lpstr>Trying distance()</vt:lpstr>
      <vt:lpstr>Introducing IF</vt:lpstr>
      <vt:lpstr>Tuning our color replacement</vt:lpstr>
      <vt:lpstr>Computing a distance between colors</vt:lpstr>
      <vt:lpstr>Replacing colors using IF</vt:lpstr>
      <vt:lpstr>Working on Katie's Hair</vt:lpstr>
      <vt:lpstr>Working on Katie's hair,  in a range</vt:lpstr>
      <vt:lpstr>Removing “Red Eye”</vt:lpstr>
      <vt:lpstr>Removing “Red Eye”</vt:lpstr>
      <vt:lpstr>Removing Red Eye</vt:lpstr>
      <vt:lpstr>“Fixing” it: Changing red to black</vt:lpstr>
      <vt:lpstr>Posterizing: Reducing range of colors</vt:lpstr>
      <vt:lpstr>Posterizing: How we do it</vt:lpstr>
      <vt:lpstr>Posterizing function</vt:lpstr>
      <vt:lpstr>Posterizing to b/w levels</vt:lpstr>
      <vt:lpstr>Another way to do that</vt:lpstr>
      <vt:lpstr>Generating sepia-toned prints</vt:lpstr>
      <vt:lpstr>Example of sepia-toned prints</vt:lpstr>
      <vt:lpstr>Here's how we do it</vt:lpstr>
      <vt:lpstr>What's going on here?</vt:lpstr>
      <vt:lpstr>Edge Detection</vt:lpstr>
      <vt:lpstr>Edge Detection</vt:lpstr>
      <vt:lpstr>Even Simpler Edge Detection</vt:lpstr>
      <vt:lpstr>Edge detect, then negate</vt:lpstr>
      <vt:lpstr>Yet Another Version</vt:lpstr>
      <vt:lpstr>More Careful Edge Detection</vt:lpstr>
      <vt:lpstr>Background subtraction</vt:lpstr>
      <vt:lpstr>Person (Katie) and Background</vt:lpstr>
      <vt:lpstr>Where do we start?</vt:lpstr>
      <vt:lpstr>Using distance</vt:lpstr>
      <vt:lpstr>Where we are so far:</vt:lpstr>
      <vt:lpstr>Swap a background using background subtraction</vt:lpstr>
      <vt:lpstr>Works</vt:lpstr>
      <vt:lpstr>But why isn't it alot better?</vt:lpstr>
      <vt:lpstr>How could we make it better?</vt:lpstr>
      <vt:lpstr>Slide 40</vt:lpstr>
      <vt:lpstr>Slide 41</vt:lpstr>
      <vt:lpstr>Putting a Dog on the Moon</vt:lpstr>
      <vt:lpstr>With different thresholds</vt:lpstr>
      <vt:lpstr>Another way: Chromakey</vt:lpstr>
      <vt:lpstr>Chromakey recipe</vt:lpstr>
      <vt:lpstr>Example results</vt:lpstr>
      <vt:lpstr>Just trying the obvious thing for Red</vt:lpstr>
      <vt:lpstr>Doesn't always work as you expect</vt:lpstr>
      <vt:lpstr>Easy to do with Alice</vt:lpstr>
      <vt:lpstr>The difference between JPEG and PNG</vt:lpstr>
      <vt:lpstr>Drawing on images</vt:lpstr>
      <vt:lpstr>Drawing a border</vt:lpstr>
      <vt:lpstr>Slide 53</vt:lpstr>
      <vt:lpstr>Lightening ½ of Picture</vt:lpstr>
      <vt:lpstr>Slide 55</vt:lpstr>
      <vt:lpstr>Posterizing to 3 levels:  With elif and else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Tanya Krzywinska</dc:creator>
  <cp:lastModifiedBy>Adrir Darklance</cp:lastModifiedBy>
  <cp:revision>164</cp:revision>
  <dcterms:created xsi:type="dcterms:W3CDTF">2013-10-11T07:28:59Z</dcterms:created>
  <dcterms:modified xsi:type="dcterms:W3CDTF">2015-11-02T13:38:53Z</dcterms:modified>
</cp:coreProperties>
</file>